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277" r:id="rId15"/>
    <p:sldId id="294" r:id="rId16"/>
    <p:sldId id="265" r:id="rId17"/>
    <p:sldId id="292" r:id="rId18"/>
    <p:sldId id="288" r:id="rId19"/>
    <p:sldId id="283" r:id="rId20"/>
    <p:sldId id="284" r:id="rId21"/>
    <p:sldId id="285" r:id="rId22"/>
    <p:sldId id="291" r:id="rId23"/>
    <p:sldId id="293" r:id="rId24"/>
    <p:sldId id="286" r:id="rId25"/>
    <p:sldId id="281" r:id="rId26"/>
    <p:sldId id="280" r:id="rId27"/>
    <p:sldId id="290" r:id="rId28"/>
    <p:sldId id="287" r:id="rId29"/>
    <p:sldId id="289" r:id="rId30"/>
    <p:sldId id="266" r:id="rId31"/>
    <p:sldId id="267" r:id="rId32"/>
    <p:sldId id="269" r:id="rId33"/>
    <p:sldId id="268" r:id="rId34"/>
    <p:sldId id="270" r:id="rId35"/>
    <p:sldId id="272" r:id="rId36"/>
    <p:sldId id="271" r:id="rId37"/>
    <p:sldId id="261" r:id="rId38"/>
    <p:sldId id="2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5" autoAdjust="0"/>
    <p:restoredTop sz="80045" autoAdjust="0"/>
  </p:normalViewPr>
  <p:slideViewPr>
    <p:cSldViewPr snapToGrid="0">
      <p:cViewPr varScale="1">
        <p:scale>
          <a:sx n="85" d="100"/>
          <a:sy n="85" d="100"/>
        </p:scale>
        <p:origin x="738"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13/07/2024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89759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Blackboard exercise (? if I get round to it)</a:t>
            </a:r>
          </a:p>
        </p:txBody>
      </p:sp>
      <p:sp>
        <p:nvSpPr>
          <p:cNvPr id="4" name="Slide Number Placeholder 3"/>
          <p:cNvSpPr>
            <a:spLocks noGrp="1"/>
          </p:cNvSpPr>
          <p:nvPr>
            <p:ph type="sldNum" sz="quarter" idx="5"/>
          </p:nvPr>
        </p:nvSpPr>
        <p:spPr/>
        <p:txBody>
          <a:bodyPr/>
          <a:lstStyle/>
          <a:p>
            <a:fld id="{44C45EF4-5B2B-4B35-8F26-E219F2A1810E}" type="slidenum">
              <a:rPr lang="en-GB" smtClean="0"/>
              <a:t>16</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r>
              <a:rPr lang="en-GB" dirty="0"/>
              <a:t>I</a:t>
            </a:r>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a:p>
            <a:endParaRPr lang="en-GB" dirty="0"/>
          </a:p>
          <a:p>
            <a:r>
              <a:rPr lang="en-GB" dirty="0"/>
              <a:t>We need to understand that libraries are created to be easy to use. That doesn’t mean there’s no need to understand what is happening under the hood.</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4161649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24</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25</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27</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libraries are getting better and better, but to be easy to use they have to be simple to call and general.  So they have to make compromises. Like choosing a car, your needs will be different whether you live in a city, on a farm and what you use it for.</a:t>
            </a:r>
          </a:p>
          <a:p>
            <a:endParaRPr lang="en-GB" dirty="0"/>
          </a:p>
          <a:p>
            <a:r>
              <a:rPr lang="en-GB" dirty="0"/>
              <a:t>It will be rare that the sort function doesn’t perform adequately, but there will be cases when you need to tune the performance, memory footprint,  and for that you will need to understand where to look – the characteristics of the input data, the weaknesses of the algorithm, the required output.</a:t>
            </a:r>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a:t>
            </a:r>
            <a:r>
              <a:rPr lang="en-GB" dirty="0" err="1"/>
              <a:t>nunmerically</a:t>
            </a:r>
            <a:r>
              <a:rPr lang="en-GB" dirty="0"/>
              <a:t>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algorithms are more tangible than keywords and commands.</a:t>
            </a:r>
          </a:p>
          <a:p>
            <a:endParaRPr lang="en-GB" dirty="0"/>
          </a:p>
          <a:p>
            <a:r>
              <a:rPr lang="en-GB" dirty="0"/>
              <a:t>They are a standalone concept.</a:t>
            </a:r>
          </a:p>
          <a:p>
            <a:endParaRPr lang="en-GB" dirty="0"/>
          </a:p>
          <a:p>
            <a:r>
              <a:rPr lang="en-GB" dirty="0"/>
              <a:t>You might find that you find it easier to think about algorithms than programming. Learning one helps the other, it doesn’t need to be one after the other.</a:t>
            </a:r>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researchgate.net/publication/261046780_Reinforcement_Learning_with_Case-Based_Heuristics_for_RoboCup_Soccer_Keepaway"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dirty="0"/>
              <a:t>Algorithms</a:t>
            </a:r>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dirty="0"/>
              <a:t>General Introduction</a:t>
            </a:r>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Thorpe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E6D-5215-3C5A-FD66-25F6272CB3CA}"/>
              </a:ext>
            </a:extLst>
          </p:cNvPr>
          <p:cNvSpPr>
            <a:spLocks noGrp="1"/>
          </p:cNvSpPr>
          <p:nvPr>
            <p:ph type="title"/>
          </p:nvPr>
        </p:nvSpPr>
        <p:spPr/>
        <p:txBody>
          <a:bodyPr/>
          <a:lstStyle/>
          <a:p>
            <a:r>
              <a:rPr lang="en-US" dirty="0"/>
              <a:t>Robo-footballer training</a:t>
            </a:r>
            <a:endParaRPr lang="en-GB" dirty="0"/>
          </a:p>
        </p:txBody>
      </p:sp>
      <p:pic>
        <p:nvPicPr>
          <p:cNvPr id="5" name="Picture 4">
            <a:extLst>
              <a:ext uri="{FF2B5EF4-FFF2-40B4-BE49-F238E27FC236}">
                <a16:creationId xmlns:a16="http://schemas.microsoft.com/office/drawing/2014/main" id="{90771DFC-AF68-ECCA-801C-6FDA36E4DBD5}"/>
              </a:ext>
            </a:extLst>
          </p:cNvPr>
          <p:cNvPicPr>
            <a:picLocks noChangeAspect="1"/>
          </p:cNvPicPr>
          <p:nvPr/>
        </p:nvPicPr>
        <p:blipFill>
          <a:blip r:embed="rId3"/>
          <a:stretch>
            <a:fillRect/>
          </a:stretch>
        </p:blipFill>
        <p:spPr>
          <a:xfrm>
            <a:off x="526774" y="1540603"/>
            <a:ext cx="2656132" cy="2719374"/>
          </a:xfrm>
          <a:prstGeom prst="rect">
            <a:avLst/>
          </a:prstGeom>
        </p:spPr>
      </p:pic>
      <p:pic>
        <p:nvPicPr>
          <p:cNvPr id="7" name="Picture 6">
            <a:extLst>
              <a:ext uri="{FF2B5EF4-FFF2-40B4-BE49-F238E27FC236}">
                <a16:creationId xmlns:a16="http://schemas.microsoft.com/office/drawing/2014/main" id="{DA8FE77F-DAB0-B82A-9E05-0369D7299268}"/>
              </a:ext>
            </a:extLst>
          </p:cNvPr>
          <p:cNvPicPr>
            <a:picLocks noChangeAspect="1"/>
          </p:cNvPicPr>
          <p:nvPr/>
        </p:nvPicPr>
        <p:blipFill>
          <a:blip r:embed="rId4"/>
          <a:stretch>
            <a:fillRect/>
          </a:stretch>
        </p:blipFill>
        <p:spPr>
          <a:xfrm>
            <a:off x="3265111" y="1379013"/>
            <a:ext cx="3717309" cy="2719374"/>
          </a:xfrm>
          <a:prstGeom prst="rect">
            <a:avLst/>
          </a:prstGeom>
        </p:spPr>
      </p:pic>
      <p:sp>
        <p:nvSpPr>
          <p:cNvPr id="9" name="TextBox 8">
            <a:extLst>
              <a:ext uri="{FF2B5EF4-FFF2-40B4-BE49-F238E27FC236}">
                <a16:creationId xmlns:a16="http://schemas.microsoft.com/office/drawing/2014/main" id="{2BFCE672-D4FD-9D48-E4FF-B20E16B5F59C}"/>
              </a:ext>
            </a:extLst>
          </p:cNvPr>
          <p:cNvSpPr txBox="1"/>
          <p:nvPr/>
        </p:nvSpPr>
        <p:spPr>
          <a:xfrm>
            <a:off x="7293846" y="1469129"/>
            <a:ext cx="3980960" cy="2862322"/>
          </a:xfrm>
          <a:prstGeom prst="rect">
            <a:avLst/>
          </a:prstGeom>
          <a:noFill/>
        </p:spPr>
        <p:txBody>
          <a:bodyPr wrap="square">
            <a:spAutoFit/>
          </a:bodyPr>
          <a:lstStyle/>
          <a:p>
            <a:pPr algn="l"/>
            <a:r>
              <a:rPr lang="en-US" sz="1800" b="0" i="0" u="none" strike="noStrike" baseline="0" dirty="0">
                <a:latin typeface="NimbusRomNo9L-Regu"/>
              </a:rPr>
              <a:t>Initialize </a:t>
            </a:r>
            <a:r>
              <a:rPr lang="en-US" sz="1800" b="0" i="0" u="none" strike="noStrike" baseline="0" dirty="0">
                <a:latin typeface="CMR8"/>
              </a:rPr>
              <a:t>ˆ</a:t>
            </a:r>
            <a:r>
              <a:rPr lang="en-US" sz="1800" b="0" i="1" u="none" strike="noStrike" baseline="0" dirty="0">
                <a:latin typeface="CMMI8"/>
              </a:rPr>
              <a:t>Q</a:t>
            </a:r>
            <a:r>
              <a:rPr lang="en-US" sz="800" b="0" i="1" u="none" strike="noStrike" baseline="0" dirty="0">
                <a:latin typeface="CMMI6"/>
              </a:rPr>
              <a:t>t</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arbitrarily.</a:t>
            </a:r>
          </a:p>
          <a:p>
            <a:pPr algn="l"/>
            <a:r>
              <a:rPr lang="en-GB" sz="1800" b="0" i="0" u="none" strike="noStrike" baseline="0" dirty="0">
                <a:latin typeface="NimbusRomNo9L-Regu"/>
              </a:rPr>
              <a:t>Repeat (for each episode):</a:t>
            </a:r>
          </a:p>
          <a:p>
            <a:pPr algn="l"/>
            <a:r>
              <a:rPr lang="en-GB" sz="1800" b="0" i="0" u="none" strike="noStrike" baseline="0" dirty="0">
                <a:latin typeface="NimbusRomNo9L-Regu"/>
              </a:rPr>
              <a:t>Initialize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Repeat (for each step):</a:t>
            </a:r>
          </a:p>
          <a:p>
            <a:pPr algn="l"/>
            <a:r>
              <a:rPr lang="en-GB" sz="1800" b="0" i="0" u="none" strike="noStrike" baseline="0" dirty="0">
                <a:latin typeface="NimbusRomNo9L-Regu"/>
              </a:rPr>
              <a:t>Select an action </a:t>
            </a:r>
            <a:r>
              <a:rPr lang="en-GB" sz="1800" b="0" i="1" u="none" strike="noStrike" baseline="0" dirty="0">
                <a:latin typeface="CMMI8"/>
              </a:rPr>
              <a:t>a</a:t>
            </a:r>
            <a:r>
              <a:rPr lang="en-GB" sz="1800" b="0" i="0" u="none" strike="noStrike" baseline="0" dirty="0">
                <a:latin typeface="NimbusRomNo9L-Regu"/>
              </a:rPr>
              <a:t>.</a:t>
            </a:r>
          </a:p>
          <a:p>
            <a:pPr algn="l"/>
            <a:r>
              <a:rPr lang="en-US" sz="1800" b="0" i="0" u="none" strike="noStrike" baseline="0" dirty="0">
                <a:latin typeface="NimbusRomNo9L-Regu"/>
              </a:rPr>
              <a:t>Execute the action </a:t>
            </a:r>
            <a:r>
              <a:rPr lang="en-US" sz="1800" b="0" i="1" u="none" strike="noStrike" baseline="0" dirty="0">
                <a:latin typeface="CMMI8"/>
              </a:rPr>
              <a:t>a</a:t>
            </a:r>
            <a:r>
              <a:rPr lang="en-US" sz="1800" b="0" i="0" u="none" strike="noStrike" baseline="0" dirty="0">
                <a:latin typeface="NimbusRomNo9L-Regu"/>
              </a:rPr>
              <a:t>, observe </a:t>
            </a:r>
            <a:r>
              <a:rPr lang="en-US" sz="1800" b="0" i="1" u="none" strike="noStrike" baseline="0" dirty="0">
                <a:latin typeface="CMMI8"/>
              </a:rPr>
              <a:t>r</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a:t>
            </a:r>
            <a:r>
              <a:rPr lang="en-US" sz="1800" b="0" i="0" u="none" strike="noStrike" baseline="0" dirty="0">
                <a:latin typeface="NimbusRomNo9L-Regu"/>
              </a:rPr>
              <a:t>, </a:t>
            </a:r>
            <a:r>
              <a:rPr lang="en-US" sz="1800" b="0" i="1" u="none" strike="noStrike" baseline="0" dirty="0">
                <a:latin typeface="CMMI8"/>
              </a:rPr>
              <a:t>s</a:t>
            </a:r>
            <a:r>
              <a:rPr lang="en-US" sz="1800" b="0" i="0" u="none" strike="noStrike" baseline="0" dirty="0">
                <a:latin typeface="NimbusRomNo9L-Regu"/>
              </a:rPr>
              <a:t>.</a:t>
            </a:r>
          </a:p>
          <a:p>
            <a:pPr algn="l"/>
            <a:r>
              <a:rPr lang="en-US" sz="1800" b="0" i="0" u="none" strike="noStrike" baseline="0" dirty="0">
                <a:latin typeface="NimbusRomNo9L-Regu"/>
              </a:rPr>
              <a:t>Update the values of </a:t>
            </a:r>
            <a:r>
              <a:rPr lang="en-US" sz="1800" b="0" i="1" u="none" strike="noStrike" baseline="0" dirty="0">
                <a:latin typeface="CMMI8"/>
              </a:rPr>
              <a:t>Q</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using 2.</a:t>
            </a:r>
          </a:p>
          <a:p>
            <a:pPr algn="l"/>
            <a:r>
              <a:rPr lang="en-GB" sz="1800" b="0" i="1" u="none" strike="noStrike" baseline="0" dirty="0">
                <a:latin typeface="CMMI8"/>
              </a:rPr>
              <a:t>s </a:t>
            </a:r>
            <a:r>
              <a:rPr lang="en-GB" sz="1800" b="0" i="1" u="none" strike="noStrike" baseline="0" dirty="0">
                <a:latin typeface="CMSY8"/>
              </a:rPr>
              <a:t>←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Until </a:t>
            </a:r>
            <a:r>
              <a:rPr lang="en-GB" sz="1800" b="0" i="1" u="none" strike="noStrike" baseline="0" dirty="0">
                <a:latin typeface="CMMI8"/>
              </a:rPr>
              <a:t>s </a:t>
            </a:r>
            <a:r>
              <a:rPr lang="en-GB" sz="1800" b="0" i="0" u="none" strike="noStrike" baseline="0" dirty="0">
                <a:latin typeface="NimbusRomNo9L-Regu"/>
              </a:rPr>
              <a:t>is terminal.</a:t>
            </a:r>
          </a:p>
          <a:p>
            <a:pPr algn="l"/>
            <a:r>
              <a:rPr lang="en-US" sz="1800" b="0" i="0" u="none" strike="noStrike" baseline="0" dirty="0">
                <a:latin typeface="NimbusRomNo9L-Regu"/>
              </a:rPr>
              <a:t>Until some stopping criterion is reached.</a:t>
            </a:r>
            <a:endParaRPr lang="en-GB" dirty="0"/>
          </a:p>
        </p:txBody>
      </p:sp>
      <p:sp>
        <p:nvSpPr>
          <p:cNvPr id="13" name="TextBox 12">
            <a:extLst>
              <a:ext uri="{FF2B5EF4-FFF2-40B4-BE49-F238E27FC236}">
                <a16:creationId xmlns:a16="http://schemas.microsoft.com/office/drawing/2014/main" id="{468B3357-35DD-C7E0-DA57-697D11CA0505}"/>
              </a:ext>
            </a:extLst>
          </p:cNvPr>
          <p:cNvSpPr txBox="1"/>
          <p:nvPr/>
        </p:nvSpPr>
        <p:spPr>
          <a:xfrm>
            <a:off x="611348" y="4812200"/>
            <a:ext cx="9614832" cy="646331"/>
          </a:xfrm>
          <a:prstGeom prst="rect">
            <a:avLst/>
          </a:prstGeom>
          <a:noFill/>
        </p:spPr>
        <p:txBody>
          <a:bodyPr wrap="square">
            <a:spAutoFit/>
          </a:bodyPr>
          <a:lstStyle/>
          <a:p>
            <a:r>
              <a:rPr lang="en-GB" dirty="0">
                <a:hlinkClick r:id="rId5"/>
              </a:rPr>
              <a:t>https://www.researchgate.net/publication/261046780_Reinforcement_Learning_with_Case-Based_Heuristics_for_RoboCup_Soccer_Keepaway</a:t>
            </a:r>
            <a:endParaRPr lang="en-GB" dirty="0"/>
          </a:p>
        </p:txBody>
      </p:sp>
    </p:spTree>
    <p:extLst>
      <p:ext uri="{BB962C8B-B14F-4D97-AF65-F5344CB8AC3E}">
        <p14:creationId xmlns:p14="http://schemas.microsoft.com/office/powerpoint/2010/main" val="276924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A7AD-B08D-47E1-4C3C-39620B473F84}"/>
              </a:ext>
            </a:extLst>
          </p:cNvPr>
          <p:cNvSpPr>
            <a:spLocks noGrp="1"/>
          </p:cNvSpPr>
          <p:nvPr>
            <p:ph type="title"/>
          </p:nvPr>
        </p:nvSpPr>
        <p:spPr/>
        <p:txBody>
          <a:bodyPr/>
          <a:lstStyle/>
          <a:p>
            <a:r>
              <a:rPr lang="en-GB" dirty="0"/>
              <a:t>Algorithms are in nature</a:t>
            </a:r>
          </a:p>
        </p:txBody>
      </p:sp>
      <p:pic>
        <p:nvPicPr>
          <p:cNvPr id="5" name="Picture 4">
            <a:extLst>
              <a:ext uri="{FF2B5EF4-FFF2-40B4-BE49-F238E27FC236}">
                <a16:creationId xmlns:a16="http://schemas.microsoft.com/office/drawing/2014/main" id="{284211E7-CC21-CE69-4507-ED947FB28170}"/>
              </a:ext>
            </a:extLst>
          </p:cNvPr>
          <p:cNvPicPr>
            <a:picLocks noChangeAspect="1"/>
          </p:cNvPicPr>
          <p:nvPr/>
        </p:nvPicPr>
        <p:blipFill>
          <a:blip r:embed="rId2"/>
          <a:stretch>
            <a:fillRect/>
          </a:stretch>
        </p:blipFill>
        <p:spPr>
          <a:xfrm>
            <a:off x="491772" y="1429985"/>
            <a:ext cx="4240084" cy="1843794"/>
          </a:xfrm>
          <a:prstGeom prst="rect">
            <a:avLst/>
          </a:prstGeom>
        </p:spPr>
      </p:pic>
      <p:pic>
        <p:nvPicPr>
          <p:cNvPr id="1026" name="Picture 2" descr="The nervous and endocrine systems review (article) | Khan Academy">
            <a:extLst>
              <a:ext uri="{FF2B5EF4-FFF2-40B4-BE49-F238E27FC236}">
                <a16:creationId xmlns:a16="http://schemas.microsoft.com/office/drawing/2014/main" id="{95BA0406-4E74-FE48-7582-8B259E603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1" y="3553883"/>
            <a:ext cx="5045075" cy="2994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 A fish swarm in the form of a ball [Uber_Pix, 2015]: an example of... |  Download Scientific Diagram">
            <a:extLst>
              <a:ext uri="{FF2B5EF4-FFF2-40B4-BE49-F238E27FC236}">
                <a16:creationId xmlns:a16="http://schemas.microsoft.com/office/drawing/2014/main" id="{91DC49D8-41D8-18B5-B1B2-1C5431DA5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283" y="4669545"/>
            <a:ext cx="3035392" cy="1920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 3 | 64,000+ Star Swarm Pictures">
            <a:extLst>
              <a:ext uri="{FF2B5EF4-FFF2-40B4-BE49-F238E27FC236}">
                <a16:creationId xmlns:a16="http://schemas.microsoft.com/office/drawing/2014/main" id="{6E98E67E-F0EE-21B5-9F84-8502F916B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1697" y="3044298"/>
            <a:ext cx="2905820" cy="1629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24C18FE-44AC-4A31-3295-C24728C65C16}"/>
              </a:ext>
            </a:extLst>
          </p:cNvPr>
          <p:cNvPicPr>
            <a:picLocks noChangeAspect="1"/>
          </p:cNvPicPr>
          <p:nvPr/>
        </p:nvPicPr>
        <p:blipFill>
          <a:blip r:embed="rId6"/>
          <a:stretch>
            <a:fillRect/>
          </a:stretch>
        </p:blipFill>
        <p:spPr>
          <a:xfrm>
            <a:off x="9132711" y="4673600"/>
            <a:ext cx="2551289" cy="1913467"/>
          </a:xfrm>
          <a:prstGeom prst="rect">
            <a:avLst/>
          </a:prstGeom>
        </p:spPr>
      </p:pic>
      <p:sp>
        <p:nvSpPr>
          <p:cNvPr id="7" name="TextBox 6">
            <a:extLst>
              <a:ext uri="{FF2B5EF4-FFF2-40B4-BE49-F238E27FC236}">
                <a16:creationId xmlns:a16="http://schemas.microsoft.com/office/drawing/2014/main" id="{87893F56-8949-32AA-BA97-1B5E27B42DBD}"/>
              </a:ext>
            </a:extLst>
          </p:cNvPr>
          <p:cNvSpPr txBox="1"/>
          <p:nvPr/>
        </p:nvSpPr>
        <p:spPr>
          <a:xfrm>
            <a:off x="5723466" y="1885245"/>
            <a:ext cx="2799645" cy="1815882"/>
          </a:xfrm>
          <a:prstGeom prst="rect">
            <a:avLst/>
          </a:prstGeom>
          <a:noFill/>
        </p:spPr>
        <p:txBody>
          <a:bodyPr wrap="square" rtlCol="0">
            <a:spAutoFit/>
          </a:bodyPr>
          <a:lstStyle/>
          <a:p>
            <a:r>
              <a:rPr lang="en-GB" sz="2800" dirty="0"/>
              <a:t>Nature provides inspiration for development of new algorithms</a:t>
            </a:r>
          </a:p>
        </p:txBody>
      </p:sp>
    </p:spTree>
    <p:extLst>
      <p:ext uri="{BB962C8B-B14F-4D97-AF65-F5344CB8AC3E}">
        <p14:creationId xmlns:p14="http://schemas.microsoft.com/office/powerpoint/2010/main" val="420627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a:t>Algorithms are in </a:t>
            </a:r>
            <a:r>
              <a:rPr lang="en-GB" dirty="0"/>
              <a:t>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self-service machine at the supermarket</a:t>
            </a:r>
          </a:p>
          <a:p>
            <a:pPr lvl="1"/>
            <a:r>
              <a:rPr lang="en-GB" dirty="0"/>
              <a:t>See if you can reverse-engineer it’s algorithm</a:t>
            </a:r>
          </a:p>
          <a:p>
            <a:pPr lvl="1"/>
            <a:r>
              <a:rPr lang="en-GB" dirty="0"/>
              <a:t>What does the algorithm need to observe? </a:t>
            </a:r>
          </a:p>
          <a:p>
            <a:pPr lvl="2"/>
            <a:r>
              <a:rPr lang="en-GB" dirty="0"/>
              <a:t>barcode</a:t>
            </a:r>
          </a:p>
          <a:p>
            <a:pPr lvl="2"/>
            <a:r>
              <a:rPr lang="en-GB" dirty="0"/>
              <a:t>Weight</a:t>
            </a:r>
          </a:p>
          <a:p>
            <a:pPr lvl="1"/>
            <a:r>
              <a:rPr lang="en-GB" dirty="0"/>
              <a:t>Where are these observables used in the algorithm?</a:t>
            </a:r>
          </a:p>
          <a:p>
            <a:pPr lvl="2"/>
            <a:r>
              <a:rPr lang="en-GB" dirty="0"/>
              <a:t>Are they used in do/while loops and if/then conditional statements?</a:t>
            </a:r>
          </a:p>
          <a:p>
            <a:pPr lvl="2"/>
            <a:r>
              <a:rPr lang="en-GB" dirty="0"/>
              <a:t>Are they used as inputs to a calculation?</a:t>
            </a:r>
          </a:p>
          <a:p>
            <a:pPr lvl="2"/>
            <a:r>
              <a:rPr lang="en-GB" dirty="0"/>
              <a:t>Are they used to fetch some information from a backend system?</a:t>
            </a:r>
          </a:p>
          <a:p>
            <a:pPr lvl="1"/>
            <a:r>
              <a:rPr lang="en-GB" dirty="0"/>
              <a:t>What causes the machine to say “Unexpected Item in the Bagging Area”?</a:t>
            </a:r>
          </a:p>
        </p:txBody>
      </p:sp>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37746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170312" y="564444"/>
            <a:ext cx="1095022" cy="3612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IDLE</a:t>
            </a:r>
          </a:p>
        </p:txBody>
      </p:sp>
      <p:sp>
        <p:nvSpPr>
          <p:cNvPr id="5" name="Rectangle: Rounded Corners 4">
            <a:extLst>
              <a:ext uri="{FF2B5EF4-FFF2-40B4-BE49-F238E27FC236}">
                <a16:creationId xmlns:a16="http://schemas.microsoft.com/office/drawing/2014/main" id="{EED37C2C-B68C-0FA4-3017-6E703D0970C7}"/>
              </a:ext>
            </a:extLst>
          </p:cNvPr>
          <p:cNvSpPr/>
          <p:nvPr/>
        </p:nvSpPr>
        <p:spPr>
          <a:xfrm>
            <a:off x="3533423" y="1275645"/>
            <a:ext cx="1546578" cy="1016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7BF98C4C-E023-64B7-B84C-EA9FB30F4EA3}"/>
              </a:ext>
            </a:extLst>
          </p:cNvPr>
          <p:cNvSpPr/>
          <p:nvPr/>
        </p:nvSpPr>
        <p:spPr>
          <a:xfrm>
            <a:off x="6372579" y="1303867"/>
            <a:ext cx="1546578" cy="1016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ctor: Elbow 7">
            <a:extLst>
              <a:ext uri="{FF2B5EF4-FFF2-40B4-BE49-F238E27FC236}">
                <a16:creationId xmlns:a16="http://schemas.microsoft.com/office/drawing/2014/main" id="{561A0744-9B12-7085-5CAB-1886327B597E}"/>
              </a:ext>
            </a:extLst>
          </p:cNvPr>
          <p:cNvCxnSpPr>
            <a:stCxn id="3" idx="1"/>
            <a:endCxn id="5" idx="0"/>
          </p:cNvCxnSpPr>
          <p:nvPr/>
        </p:nvCxnSpPr>
        <p:spPr>
          <a:xfrm rot="10800000" flipV="1">
            <a:off x="4306712" y="745067"/>
            <a:ext cx="863600" cy="53057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Elbow 8">
            <a:extLst>
              <a:ext uri="{FF2B5EF4-FFF2-40B4-BE49-F238E27FC236}">
                <a16:creationId xmlns:a16="http://schemas.microsoft.com/office/drawing/2014/main" id="{B5A41EC9-10FF-B886-02C8-EA1A9E71F2AD}"/>
              </a:ext>
            </a:extLst>
          </p:cNvPr>
          <p:cNvCxnSpPr>
            <a:cxnSpLocks/>
            <a:stCxn id="3" idx="3"/>
            <a:endCxn id="6" idx="0"/>
          </p:cNvCxnSpPr>
          <p:nvPr/>
        </p:nvCxnSpPr>
        <p:spPr>
          <a:xfrm>
            <a:off x="6265334" y="745067"/>
            <a:ext cx="880534" cy="5588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0DEE97A-44A5-318F-C538-36E1DF44E8D5}"/>
              </a:ext>
            </a:extLst>
          </p:cNvPr>
          <p:cNvSpPr txBox="1"/>
          <p:nvPr/>
        </p:nvSpPr>
        <p:spPr>
          <a:xfrm>
            <a:off x="4515555" y="406400"/>
            <a:ext cx="485423" cy="369332"/>
          </a:xfrm>
          <a:prstGeom prst="rect">
            <a:avLst/>
          </a:prstGeom>
          <a:noFill/>
        </p:spPr>
        <p:txBody>
          <a:bodyPr wrap="square" rtlCol="0">
            <a:spAutoFit/>
          </a:bodyPr>
          <a:lstStyle/>
          <a:p>
            <a:r>
              <a:rPr lang="en-GB" dirty="0"/>
              <a:t>?</a:t>
            </a:r>
          </a:p>
        </p:txBody>
      </p:sp>
      <p:sp>
        <p:nvSpPr>
          <p:cNvPr id="13" name="TextBox 12">
            <a:extLst>
              <a:ext uri="{FF2B5EF4-FFF2-40B4-BE49-F238E27FC236}">
                <a16:creationId xmlns:a16="http://schemas.microsoft.com/office/drawing/2014/main" id="{B7F20A21-11C5-DF2D-CF24-0682800B6D4B}"/>
              </a:ext>
            </a:extLst>
          </p:cNvPr>
          <p:cNvSpPr txBox="1"/>
          <p:nvPr/>
        </p:nvSpPr>
        <p:spPr>
          <a:xfrm>
            <a:off x="6530623" y="423334"/>
            <a:ext cx="485423" cy="369332"/>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83262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Process 137">
            <a:extLst>
              <a:ext uri="{FF2B5EF4-FFF2-40B4-BE49-F238E27FC236}">
                <a16:creationId xmlns:a16="http://schemas.microsoft.com/office/drawing/2014/main" id="{8764222E-101E-1D95-5D0D-DAF1AB2C48C0}"/>
              </a:ext>
            </a:extLst>
          </p:cNvPr>
          <p:cNvSpPr/>
          <p:nvPr/>
        </p:nvSpPr>
        <p:spPr>
          <a:xfrm>
            <a:off x="6955941" y="3997161"/>
            <a:ext cx="1270535" cy="11860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A</a:t>
            </a:r>
            <a:endParaRPr lang="en-GB" dirty="0"/>
          </a:p>
        </p:txBody>
      </p:sp>
      <p:sp>
        <p:nvSpPr>
          <p:cNvPr id="146" name="Flowchart: Process 145">
            <a:extLst>
              <a:ext uri="{FF2B5EF4-FFF2-40B4-BE49-F238E27FC236}">
                <a16:creationId xmlns:a16="http://schemas.microsoft.com/office/drawing/2014/main" id="{24A66C03-A194-6AB3-73E8-01A66C0AA470}"/>
              </a:ext>
            </a:extLst>
          </p:cNvPr>
          <p:cNvSpPr/>
          <p:nvPr/>
        </p:nvSpPr>
        <p:spPr>
          <a:xfrm>
            <a:off x="10063763" y="4710831"/>
            <a:ext cx="1488872" cy="9542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B</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0515600" cy="5078895"/>
          </a:xfrm>
        </p:spPr>
        <p:txBody>
          <a:bodyPr>
            <a:normAutofit fontScale="92500" lnSpcReduction="20000"/>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(end – start == 2) { // last recursion</a:t>
            </a:r>
          </a:p>
          <a:p>
            <a:pPr marL="0" indent="0">
              <a:buNone/>
            </a:pPr>
            <a:r>
              <a:rPr lang="en-GB" sz="2400" dirty="0">
                <a:latin typeface="Cascadia Code" panose="020B0609020000020004" pitchFamily="49" charset="0"/>
                <a:cs typeface="Cascadia Code" panose="020B0609020000020004" pitchFamily="49" charset="0"/>
              </a:rPr>
              <a:t>		swap (start, end);</a:t>
            </a:r>
          </a:p>
          <a:p>
            <a:pPr marL="0" indent="0">
              <a:buNone/>
            </a:pPr>
            <a:r>
              <a:rPr lang="en-GB" sz="2400" dirty="0">
                <a:latin typeface="Cascadia Code" panose="020B0609020000020004" pitchFamily="49" charset="0"/>
                <a:cs typeface="Cascadia Code" panose="020B0609020000020004" pitchFamily="49" charset="0"/>
              </a:rPr>
              <a:t>		return;</a:t>
            </a:r>
          </a:p>
          <a:p>
            <a:pPr marL="0" indent="0">
              <a:buNone/>
            </a:pPr>
            <a:r>
              <a:rPr lang="en-GB" sz="2400" dirty="0">
                <a:latin typeface="Cascadia Code" panose="020B0609020000020004" pitchFamily="49" charset="0"/>
                <a:cs typeface="Cascadia Code" panose="020B0609020000020004" pitchFamily="49" charset="0"/>
              </a:rPr>
              <a:t>	}</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(divider, start);</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Call structure: recursive function call</a:t>
            </a:r>
          </a:p>
        </p:txBody>
      </p:sp>
      <p:sp>
        <p:nvSpPr>
          <p:cNvPr id="11" name="TextBox 10">
            <a:extLst>
              <a:ext uri="{FF2B5EF4-FFF2-40B4-BE49-F238E27FC236}">
                <a16:creationId xmlns:a16="http://schemas.microsoft.com/office/drawing/2014/main" id="{C97CECB7-2B01-E44E-09F7-397D96164759}"/>
              </a:ext>
            </a:extLst>
          </p:cNvPr>
          <p:cNvSpPr txBox="1"/>
          <p:nvPr/>
        </p:nvSpPr>
        <p:spPr>
          <a:xfrm>
            <a:off x="5565420" y="18118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10)</a:t>
            </a:r>
          </a:p>
        </p:txBody>
      </p:sp>
      <p:grpSp>
        <p:nvGrpSpPr>
          <p:cNvPr id="118" name="Group 117">
            <a:extLst>
              <a:ext uri="{FF2B5EF4-FFF2-40B4-BE49-F238E27FC236}">
                <a16:creationId xmlns:a16="http://schemas.microsoft.com/office/drawing/2014/main" id="{39F5CF73-C3AA-864B-CC5F-908CE92138D0}"/>
              </a:ext>
            </a:extLst>
          </p:cNvPr>
          <p:cNvGrpSpPr/>
          <p:nvPr/>
        </p:nvGrpSpPr>
        <p:grpSpPr>
          <a:xfrm>
            <a:off x="7264400" y="2016179"/>
            <a:ext cx="897467" cy="854021"/>
            <a:chOff x="7264400" y="2016179"/>
            <a:chExt cx="897467" cy="854021"/>
          </a:xfrm>
        </p:grpSpPr>
        <p:cxnSp>
          <p:nvCxnSpPr>
            <p:cNvPr id="81" name="Connector: Curved 80">
              <a:extLst>
                <a:ext uri="{FF2B5EF4-FFF2-40B4-BE49-F238E27FC236}">
                  <a16:creationId xmlns:a16="http://schemas.microsoft.com/office/drawing/2014/main" id="{66EF99F1-755B-25B7-3052-E800A7AF3D85}"/>
                </a:ext>
              </a:extLst>
            </p:cNvPr>
            <p:cNvCxnSpPr>
              <a:cxnSpLocks/>
              <a:stCxn id="10" idx="0"/>
              <a:endCxn id="11" idx="3"/>
            </p:cNvCxnSpPr>
            <p:nvPr/>
          </p:nvCxnSpPr>
          <p:spPr>
            <a:xfrm rot="16200000" flipV="1">
              <a:off x="7132311" y="2148268"/>
              <a:ext cx="854021" cy="589844"/>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1AC7FB5-7FCA-C623-9285-5B94B8536402}"/>
                </a:ext>
              </a:extLst>
            </p:cNvPr>
            <p:cNvSpPr txBox="1"/>
            <p:nvPr/>
          </p:nvSpPr>
          <p:spPr>
            <a:xfrm>
              <a:off x="7721601" y="2178755"/>
              <a:ext cx="440266" cy="369332"/>
            </a:xfrm>
            <a:prstGeom prst="rect">
              <a:avLst/>
            </a:prstGeom>
            <a:noFill/>
          </p:spPr>
          <p:txBody>
            <a:bodyPr wrap="square" rtlCol="0">
              <a:spAutoFit/>
            </a:bodyPr>
            <a:lstStyle/>
            <a:p>
              <a:r>
                <a:rPr lang="en-GB" dirty="0"/>
                <a:t>16</a:t>
              </a:r>
            </a:p>
          </p:txBody>
        </p:sp>
      </p:grpSp>
      <p:grpSp>
        <p:nvGrpSpPr>
          <p:cNvPr id="103" name="Group 102">
            <a:extLst>
              <a:ext uri="{FF2B5EF4-FFF2-40B4-BE49-F238E27FC236}">
                <a16:creationId xmlns:a16="http://schemas.microsoft.com/office/drawing/2014/main" id="{9BB271E9-9587-32C5-19EA-5812FEEAAD19}"/>
              </a:ext>
            </a:extLst>
          </p:cNvPr>
          <p:cNvGrpSpPr/>
          <p:nvPr/>
        </p:nvGrpSpPr>
        <p:grpSpPr>
          <a:xfrm>
            <a:off x="4176887" y="2220490"/>
            <a:ext cx="2238023" cy="1058333"/>
            <a:chOff x="4176887" y="2220490"/>
            <a:chExt cx="2238023" cy="1058333"/>
          </a:xfrm>
        </p:grpSpPr>
        <p:sp>
          <p:nvSpPr>
            <p:cNvPr id="12" name="TextBox 11">
              <a:extLst>
                <a:ext uri="{FF2B5EF4-FFF2-40B4-BE49-F238E27FC236}">
                  <a16:creationId xmlns:a16="http://schemas.microsoft.com/office/drawing/2014/main" id="{04C493C9-C2B7-A03A-1920-EC2A8CBA543F}"/>
                </a:ext>
              </a:extLst>
            </p:cNvPr>
            <p:cNvSpPr txBox="1"/>
            <p:nvPr/>
          </p:nvSpPr>
          <p:spPr>
            <a:xfrm>
              <a:off x="4176887"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8)</a:t>
              </a:r>
            </a:p>
          </p:txBody>
        </p:sp>
        <p:cxnSp>
          <p:nvCxnSpPr>
            <p:cNvPr id="23" name="Straight Arrow Connector 22">
              <a:extLst>
                <a:ext uri="{FF2B5EF4-FFF2-40B4-BE49-F238E27FC236}">
                  <a16:creationId xmlns:a16="http://schemas.microsoft.com/office/drawing/2014/main" id="{A7CD3BE6-19CD-5AF2-5F36-F4D7083BF963}"/>
                </a:ext>
              </a:extLst>
            </p:cNvPr>
            <p:cNvCxnSpPr>
              <a:stCxn id="11" idx="2"/>
              <a:endCxn id="12" idx="0"/>
            </p:cNvCxnSpPr>
            <p:nvPr/>
          </p:nvCxnSpPr>
          <p:spPr>
            <a:xfrm flipH="1">
              <a:off x="5026377" y="2220490"/>
              <a:ext cx="13885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D9A4B45C-EB11-A513-959D-B5E0EAE97562}"/>
                </a:ext>
              </a:extLst>
            </p:cNvPr>
            <p:cNvSpPr txBox="1"/>
            <p:nvPr/>
          </p:nvSpPr>
          <p:spPr>
            <a:xfrm>
              <a:off x="5796845" y="2376311"/>
              <a:ext cx="440266" cy="369332"/>
            </a:xfrm>
            <a:prstGeom prst="rect">
              <a:avLst/>
            </a:prstGeom>
            <a:noFill/>
          </p:spPr>
          <p:txBody>
            <a:bodyPr wrap="square" rtlCol="0">
              <a:spAutoFit/>
            </a:bodyPr>
            <a:lstStyle/>
            <a:p>
              <a:r>
                <a:rPr lang="en-GB" dirty="0"/>
                <a:t>1</a:t>
              </a:r>
            </a:p>
          </p:txBody>
        </p:sp>
      </p:grpSp>
      <p:grpSp>
        <p:nvGrpSpPr>
          <p:cNvPr id="104" name="Group 103">
            <a:extLst>
              <a:ext uri="{FF2B5EF4-FFF2-40B4-BE49-F238E27FC236}">
                <a16:creationId xmlns:a16="http://schemas.microsoft.com/office/drawing/2014/main" id="{ABA8144F-DA0B-F01F-2A7E-4306B5E404FA}"/>
              </a:ext>
            </a:extLst>
          </p:cNvPr>
          <p:cNvGrpSpPr/>
          <p:nvPr/>
        </p:nvGrpSpPr>
        <p:grpSpPr>
          <a:xfrm>
            <a:off x="2760131" y="3278823"/>
            <a:ext cx="2266246" cy="1236133"/>
            <a:chOff x="2760131" y="3278823"/>
            <a:chExt cx="2266246" cy="1236133"/>
          </a:xfrm>
        </p:grpSpPr>
        <p:sp>
          <p:nvSpPr>
            <p:cNvPr id="14" name="TextBox 13">
              <a:extLst>
                <a:ext uri="{FF2B5EF4-FFF2-40B4-BE49-F238E27FC236}">
                  <a16:creationId xmlns:a16="http://schemas.microsoft.com/office/drawing/2014/main" id="{56638098-2030-1AE8-7972-A6F1DA991036}"/>
                </a:ext>
              </a:extLst>
            </p:cNvPr>
            <p:cNvSpPr txBox="1"/>
            <p:nvPr/>
          </p:nvSpPr>
          <p:spPr>
            <a:xfrm>
              <a:off x="2760131"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4)</a:t>
              </a:r>
            </a:p>
          </p:txBody>
        </p:sp>
        <p:cxnSp>
          <p:nvCxnSpPr>
            <p:cNvPr id="29" name="Straight Arrow Connector 28">
              <a:extLst>
                <a:ext uri="{FF2B5EF4-FFF2-40B4-BE49-F238E27FC236}">
                  <a16:creationId xmlns:a16="http://schemas.microsoft.com/office/drawing/2014/main" id="{FB850EC2-362E-3188-D738-376EA7470AAA}"/>
                </a:ext>
              </a:extLst>
            </p:cNvPr>
            <p:cNvCxnSpPr>
              <a:cxnSpLocks/>
              <a:stCxn id="12" idx="2"/>
              <a:endCxn id="14" idx="0"/>
            </p:cNvCxnSpPr>
            <p:nvPr/>
          </p:nvCxnSpPr>
          <p:spPr>
            <a:xfrm flipH="1">
              <a:off x="3609621" y="3278823"/>
              <a:ext cx="1416756"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13BCF6AA-BF68-F4F4-436C-2501379388DB}"/>
                </a:ext>
              </a:extLst>
            </p:cNvPr>
            <p:cNvSpPr txBox="1"/>
            <p:nvPr/>
          </p:nvSpPr>
          <p:spPr>
            <a:xfrm>
              <a:off x="4425245" y="3522133"/>
              <a:ext cx="440266" cy="369332"/>
            </a:xfrm>
            <a:prstGeom prst="rect">
              <a:avLst/>
            </a:prstGeom>
            <a:noFill/>
          </p:spPr>
          <p:txBody>
            <a:bodyPr wrap="square" rtlCol="0">
              <a:spAutoFit/>
            </a:bodyPr>
            <a:lstStyle/>
            <a:p>
              <a:r>
                <a:rPr lang="en-GB" dirty="0"/>
                <a:t>2</a:t>
              </a:r>
            </a:p>
          </p:txBody>
        </p:sp>
      </p:grpSp>
      <p:grpSp>
        <p:nvGrpSpPr>
          <p:cNvPr id="105" name="Group 104">
            <a:extLst>
              <a:ext uri="{FF2B5EF4-FFF2-40B4-BE49-F238E27FC236}">
                <a16:creationId xmlns:a16="http://schemas.microsoft.com/office/drawing/2014/main" id="{A6CB1BF1-620D-EEF2-FCBA-E67490D8A91B}"/>
              </a:ext>
            </a:extLst>
          </p:cNvPr>
          <p:cNvGrpSpPr/>
          <p:nvPr/>
        </p:nvGrpSpPr>
        <p:grpSpPr>
          <a:xfrm>
            <a:off x="1275641" y="4514956"/>
            <a:ext cx="2333980" cy="1286934"/>
            <a:chOff x="1275641" y="4514956"/>
            <a:chExt cx="2333980" cy="1286934"/>
          </a:xfrm>
        </p:grpSpPr>
        <p:sp>
          <p:nvSpPr>
            <p:cNvPr id="25" name="TextBox 24">
              <a:extLst>
                <a:ext uri="{FF2B5EF4-FFF2-40B4-BE49-F238E27FC236}">
                  <a16:creationId xmlns:a16="http://schemas.microsoft.com/office/drawing/2014/main" id="{77301040-1186-7FA7-8472-18D696FEF71A}"/>
                </a:ext>
              </a:extLst>
            </p:cNvPr>
            <p:cNvSpPr txBox="1"/>
            <p:nvPr/>
          </p:nvSpPr>
          <p:spPr>
            <a:xfrm>
              <a:off x="1275641"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(0, 2)</a:t>
              </a:r>
            </a:p>
          </p:txBody>
        </p:sp>
        <p:cxnSp>
          <p:nvCxnSpPr>
            <p:cNvPr id="36" name="Straight Arrow Connector 35">
              <a:extLst>
                <a:ext uri="{FF2B5EF4-FFF2-40B4-BE49-F238E27FC236}">
                  <a16:creationId xmlns:a16="http://schemas.microsoft.com/office/drawing/2014/main" id="{736A264D-3FBD-7FB4-0B8C-ADA281285FDE}"/>
                </a:ext>
              </a:extLst>
            </p:cNvPr>
            <p:cNvCxnSpPr>
              <a:cxnSpLocks/>
              <a:stCxn id="14" idx="2"/>
              <a:endCxn id="25" idx="0"/>
            </p:cNvCxnSpPr>
            <p:nvPr/>
          </p:nvCxnSpPr>
          <p:spPr>
            <a:xfrm flipH="1">
              <a:off x="2125131" y="4514956"/>
              <a:ext cx="1484490"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5AED4105-5E28-3838-FFBA-797FDBB60CF4}"/>
                </a:ext>
              </a:extLst>
            </p:cNvPr>
            <p:cNvSpPr txBox="1"/>
            <p:nvPr/>
          </p:nvSpPr>
          <p:spPr>
            <a:xfrm>
              <a:off x="2952045" y="4758267"/>
              <a:ext cx="440266" cy="369332"/>
            </a:xfrm>
            <a:prstGeom prst="rect">
              <a:avLst/>
            </a:prstGeom>
            <a:noFill/>
          </p:spPr>
          <p:txBody>
            <a:bodyPr wrap="square" rtlCol="0">
              <a:spAutoFit/>
            </a:bodyPr>
            <a:lstStyle/>
            <a:p>
              <a:r>
                <a:rPr lang="en-GB" dirty="0"/>
                <a:t>3</a:t>
              </a:r>
            </a:p>
          </p:txBody>
        </p:sp>
      </p:grpSp>
      <p:grpSp>
        <p:nvGrpSpPr>
          <p:cNvPr id="113" name="Group 112">
            <a:extLst>
              <a:ext uri="{FF2B5EF4-FFF2-40B4-BE49-F238E27FC236}">
                <a16:creationId xmlns:a16="http://schemas.microsoft.com/office/drawing/2014/main" id="{ADBDA363-BCE2-05EF-D3F7-6144111B6B76}"/>
              </a:ext>
            </a:extLst>
          </p:cNvPr>
          <p:cNvGrpSpPr/>
          <p:nvPr/>
        </p:nvGrpSpPr>
        <p:grpSpPr>
          <a:xfrm>
            <a:off x="1964267" y="4310645"/>
            <a:ext cx="795864" cy="1082622"/>
            <a:chOff x="1964267" y="4310645"/>
            <a:chExt cx="795864" cy="1082622"/>
          </a:xfrm>
        </p:grpSpPr>
        <p:cxnSp>
          <p:nvCxnSpPr>
            <p:cNvPr id="60" name="Connector: Curved 59">
              <a:extLst>
                <a:ext uri="{FF2B5EF4-FFF2-40B4-BE49-F238E27FC236}">
                  <a16:creationId xmlns:a16="http://schemas.microsoft.com/office/drawing/2014/main" id="{330A5BB2-4B0D-AF68-1DF5-2CAD42E30260}"/>
                </a:ext>
              </a:extLst>
            </p:cNvPr>
            <p:cNvCxnSpPr>
              <a:cxnSpLocks/>
              <a:stCxn id="25" idx="0"/>
              <a:endCxn id="14" idx="1"/>
            </p:cNvCxnSpPr>
            <p:nvPr/>
          </p:nvCxnSpPr>
          <p:spPr>
            <a:xfrm rot="5400000" flipH="1" flipV="1">
              <a:off x="1901320" y="4534456"/>
              <a:ext cx="1082622" cy="635000"/>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4009B1E9-D207-EFFE-6C74-1E56E127722A}"/>
                </a:ext>
              </a:extLst>
            </p:cNvPr>
            <p:cNvSpPr txBox="1"/>
            <p:nvPr/>
          </p:nvSpPr>
          <p:spPr>
            <a:xfrm>
              <a:off x="1964267" y="4594578"/>
              <a:ext cx="440266" cy="369332"/>
            </a:xfrm>
            <a:prstGeom prst="rect">
              <a:avLst/>
            </a:prstGeom>
            <a:noFill/>
          </p:spPr>
          <p:txBody>
            <a:bodyPr wrap="square" rtlCol="0">
              <a:spAutoFit/>
            </a:bodyPr>
            <a:lstStyle/>
            <a:p>
              <a:r>
                <a:rPr lang="en-GB" dirty="0"/>
                <a:t>4</a:t>
              </a:r>
            </a:p>
          </p:txBody>
        </p:sp>
      </p:grpSp>
      <p:grpSp>
        <p:nvGrpSpPr>
          <p:cNvPr id="119" name="Group 118">
            <a:extLst>
              <a:ext uri="{FF2B5EF4-FFF2-40B4-BE49-F238E27FC236}">
                <a16:creationId xmlns:a16="http://schemas.microsoft.com/office/drawing/2014/main" id="{EA17C8BA-FA36-702F-A49F-2A05BA857A36}"/>
              </a:ext>
            </a:extLst>
          </p:cNvPr>
          <p:cNvGrpSpPr/>
          <p:nvPr/>
        </p:nvGrpSpPr>
        <p:grpSpPr>
          <a:xfrm>
            <a:off x="3087507" y="4514956"/>
            <a:ext cx="1698979" cy="1286934"/>
            <a:chOff x="3087507" y="4514956"/>
            <a:chExt cx="1698979" cy="1286934"/>
          </a:xfrm>
        </p:grpSpPr>
        <p:cxnSp>
          <p:nvCxnSpPr>
            <p:cNvPr id="37" name="Straight Arrow Connector 36">
              <a:extLst>
                <a:ext uri="{FF2B5EF4-FFF2-40B4-BE49-F238E27FC236}">
                  <a16:creationId xmlns:a16="http://schemas.microsoft.com/office/drawing/2014/main" id="{4ABB12BB-0665-FC90-D1BE-607B49389AA4}"/>
                </a:ext>
              </a:extLst>
            </p:cNvPr>
            <p:cNvCxnSpPr>
              <a:cxnSpLocks/>
              <a:stCxn id="14" idx="2"/>
              <a:endCxn id="24" idx="0"/>
            </p:cNvCxnSpPr>
            <p:nvPr/>
          </p:nvCxnSpPr>
          <p:spPr>
            <a:xfrm>
              <a:off x="3609621" y="4514956"/>
              <a:ext cx="327376"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6" name="Group 105">
              <a:extLst>
                <a:ext uri="{FF2B5EF4-FFF2-40B4-BE49-F238E27FC236}">
                  <a16:creationId xmlns:a16="http://schemas.microsoft.com/office/drawing/2014/main" id="{A25886FD-EDF1-9FA3-AD6D-A6E503136465}"/>
                </a:ext>
              </a:extLst>
            </p:cNvPr>
            <p:cNvGrpSpPr/>
            <p:nvPr/>
          </p:nvGrpSpPr>
          <p:grpSpPr>
            <a:xfrm>
              <a:off x="3087507" y="4645378"/>
              <a:ext cx="1698979" cy="1156512"/>
              <a:chOff x="3087507" y="4645378"/>
              <a:chExt cx="1698979" cy="1156512"/>
            </a:xfrm>
          </p:grpSpPr>
          <p:sp>
            <p:nvSpPr>
              <p:cNvPr id="24" name="TextBox 23">
                <a:extLst>
                  <a:ext uri="{FF2B5EF4-FFF2-40B4-BE49-F238E27FC236}">
                    <a16:creationId xmlns:a16="http://schemas.microsoft.com/office/drawing/2014/main" id="{3A2E64FE-0072-FEB9-0F0C-18F463E40BE2}"/>
                  </a:ext>
                </a:extLst>
              </p:cNvPr>
              <p:cNvSpPr txBox="1"/>
              <p:nvPr/>
            </p:nvSpPr>
            <p:spPr>
              <a:xfrm>
                <a:off x="3087507"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(2, 4)</a:t>
                </a:r>
              </a:p>
            </p:txBody>
          </p:sp>
          <p:sp>
            <p:nvSpPr>
              <p:cNvPr id="89" name="TextBox 88">
                <a:extLst>
                  <a:ext uri="{FF2B5EF4-FFF2-40B4-BE49-F238E27FC236}">
                    <a16:creationId xmlns:a16="http://schemas.microsoft.com/office/drawing/2014/main" id="{DEFBD87B-4763-46E8-8E43-8944CABC0910}"/>
                  </a:ext>
                </a:extLst>
              </p:cNvPr>
              <p:cNvSpPr txBox="1"/>
              <p:nvPr/>
            </p:nvSpPr>
            <p:spPr>
              <a:xfrm>
                <a:off x="3753556" y="4645378"/>
                <a:ext cx="440266" cy="369332"/>
              </a:xfrm>
              <a:prstGeom prst="rect">
                <a:avLst/>
              </a:prstGeom>
              <a:noFill/>
            </p:spPr>
            <p:txBody>
              <a:bodyPr wrap="square" rtlCol="0">
                <a:spAutoFit/>
              </a:bodyPr>
              <a:lstStyle/>
              <a:p>
                <a:r>
                  <a:rPr lang="en-GB" dirty="0"/>
                  <a:t>5</a:t>
                </a:r>
              </a:p>
            </p:txBody>
          </p:sp>
        </p:grpSp>
      </p:grpSp>
      <p:grpSp>
        <p:nvGrpSpPr>
          <p:cNvPr id="114" name="Group 113">
            <a:extLst>
              <a:ext uri="{FF2B5EF4-FFF2-40B4-BE49-F238E27FC236}">
                <a16:creationId xmlns:a16="http://schemas.microsoft.com/office/drawing/2014/main" id="{D73BF5D2-657B-0490-77B4-F1DF2D6FFD9C}"/>
              </a:ext>
            </a:extLst>
          </p:cNvPr>
          <p:cNvGrpSpPr/>
          <p:nvPr/>
        </p:nvGrpSpPr>
        <p:grpSpPr>
          <a:xfrm>
            <a:off x="3936996" y="4310646"/>
            <a:ext cx="962382" cy="1082622"/>
            <a:chOff x="3936996" y="4310646"/>
            <a:chExt cx="962382" cy="1082622"/>
          </a:xfrm>
        </p:grpSpPr>
        <p:cxnSp>
          <p:nvCxnSpPr>
            <p:cNvPr id="62" name="Connector: Curved 61">
              <a:extLst>
                <a:ext uri="{FF2B5EF4-FFF2-40B4-BE49-F238E27FC236}">
                  <a16:creationId xmlns:a16="http://schemas.microsoft.com/office/drawing/2014/main" id="{90F7A362-65A2-FFD3-A58E-9F1CD69354CF}"/>
                </a:ext>
              </a:extLst>
            </p:cNvPr>
            <p:cNvCxnSpPr>
              <a:cxnSpLocks/>
              <a:stCxn id="24" idx="0"/>
              <a:endCxn id="14" idx="3"/>
            </p:cNvCxnSpPr>
            <p:nvPr/>
          </p:nvCxnSpPr>
          <p:spPr>
            <a:xfrm rot="5400000" flipH="1" flipV="1">
              <a:off x="3656742" y="4590900"/>
              <a:ext cx="1082622" cy="522113"/>
            </a:xfrm>
            <a:prstGeom prst="curvedConnector4">
              <a:avLst>
                <a:gd name="adj1" fmla="val 40564"/>
                <a:gd name="adj2" fmla="val 143784"/>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8BEF764-60DA-3472-7A98-8E94A2C79D8E}"/>
                </a:ext>
              </a:extLst>
            </p:cNvPr>
            <p:cNvSpPr txBox="1"/>
            <p:nvPr/>
          </p:nvSpPr>
          <p:spPr>
            <a:xfrm>
              <a:off x="4459112" y="4820356"/>
              <a:ext cx="440266" cy="369332"/>
            </a:xfrm>
            <a:prstGeom prst="rect">
              <a:avLst/>
            </a:prstGeom>
            <a:noFill/>
          </p:spPr>
          <p:txBody>
            <a:bodyPr wrap="square" rtlCol="0">
              <a:spAutoFit/>
            </a:bodyPr>
            <a:lstStyle/>
            <a:p>
              <a:r>
                <a:rPr lang="en-GB" dirty="0"/>
                <a:t>6</a:t>
              </a:r>
            </a:p>
          </p:txBody>
        </p:sp>
      </p:grpSp>
      <p:grpSp>
        <p:nvGrpSpPr>
          <p:cNvPr id="115" name="Group 114">
            <a:extLst>
              <a:ext uri="{FF2B5EF4-FFF2-40B4-BE49-F238E27FC236}">
                <a16:creationId xmlns:a16="http://schemas.microsoft.com/office/drawing/2014/main" id="{2A8E52F3-9F95-8BEC-6E2F-7476A98475DB}"/>
              </a:ext>
            </a:extLst>
          </p:cNvPr>
          <p:cNvGrpSpPr/>
          <p:nvPr/>
        </p:nvGrpSpPr>
        <p:grpSpPr>
          <a:xfrm>
            <a:off x="5096934" y="4310645"/>
            <a:ext cx="928508" cy="1085444"/>
            <a:chOff x="5096934" y="4310645"/>
            <a:chExt cx="928508" cy="1085444"/>
          </a:xfrm>
        </p:grpSpPr>
        <p:cxnSp>
          <p:nvCxnSpPr>
            <p:cNvPr id="72" name="Connector: Curved 71">
              <a:extLst>
                <a:ext uri="{FF2B5EF4-FFF2-40B4-BE49-F238E27FC236}">
                  <a16:creationId xmlns:a16="http://schemas.microsoft.com/office/drawing/2014/main" id="{2FA2F14A-5649-59FA-AB15-AD2AFE19741C}"/>
                </a:ext>
              </a:extLst>
            </p:cNvPr>
            <p:cNvCxnSpPr>
              <a:cxnSpLocks/>
              <a:stCxn id="21" idx="0"/>
              <a:endCxn id="13" idx="1"/>
            </p:cNvCxnSpPr>
            <p:nvPr/>
          </p:nvCxnSpPr>
          <p:spPr>
            <a:xfrm rot="16200000" flipV="1">
              <a:off x="5263998" y="4634644"/>
              <a:ext cx="1085444" cy="437445"/>
            </a:xfrm>
            <a:prstGeom prst="curvedConnector4">
              <a:avLst>
                <a:gd name="adj1" fmla="val 40589"/>
                <a:gd name="adj2" fmla="val 24645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781AC1B-1089-39B0-8B6B-D8164A4EF841}"/>
                </a:ext>
              </a:extLst>
            </p:cNvPr>
            <p:cNvSpPr txBox="1"/>
            <p:nvPr/>
          </p:nvSpPr>
          <p:spPr>
            <a:xfrm>
              <a:off x="5096934" y="4905023"/>
              <a:ext cx="440266" cy="369332"/>
            </a:xfrm>
            <a:prstGeom prst="rect">
              <a:avLst/>
            </a:prstGeom>
            <a:noFill/>
          </p:spPr>
          <p:txBody>
            <a:bodyPr wrap="square" rtlCol="0">
              <a:spAutoFit/>
            </a:bodyPr>
            <a:lstStyle/>
            <a:p>
              <a:r>
                <a:rPr lang="en-GB" dirty="0"/>
                <a:t>10</a:t>
              </a:r>
            </a:p>
          </p:txBody>
        </p:sp>
      </p:grpSp>
      <p:grpSp>
        <p:nvGrpSpPr>
          <p:cNvPr id="108" name="Group 107">
            <a:extLst>
              <a:ext uri="{FF2B5EF4-FFF2-40B4-BE49-F238E27FC236}">
                <a16:creationId xmlns:a16="http://schemas.microsoft.com/office/drawing/2014/main" id="{7EF29B63-4B63-4548-D2E8-40CB25870879}"/>
              </a:ext>
            </a:extLst>
          </p:cNvPr>
          <p:cNvGrpSpPr/>
          <p:nvPr/>
        </p:nvGrpSpPr>
        <p:grpSpPr>
          <a:xfrm>
            <a:off x="5175952" y="4514956"/>
            <a:ext cx="1698979" cy="1289756"/>
            <a:chOff x="5175952" y="4514956"/>
            <a:chExt cx="1698979" cy="1289756"/>
          </a:xfrm>
        </p:grpSpPr>
        <p:sp>
          <p:nvSpPr>
            <p:cNvPr id="21" name="TextBox 20">
              <a:extLst>
                <a:ext uri="{FF2B5EF4-FFF2-40B4-BE49-F238E27FC236}">
                  <a16:creationId xmlns:a16="http://schemas.microsoft.com/office/drawing/2014/main" id="{4BA92A2C-EB03-4485-2480-39D5C6954898}"/>
                </a:ext>
              </a:extLst>
            </p:cNvPr>
            <p:cNvSpPr txBox="1"/>
            <p:nvPr/>
          </p:nvSpPr>
          <p:spPr>
            <a:xfrm>
              <a:off x="5175952"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2)</a:t>
              </a:r>
            </a:p>
          </p:txBody>
        </p:sp>
        <p:cxnSp>
          <p:nvCxnSpPr>
            <p:cNvPr id="38" name="Straight Arrow Connector 37">
              <a:extLst>
                <a:ext uri="{FF2B5EF4-FFF2-40B4-BE49-F238E27FC236}">
                  <a16:creationId xmlns:a16="http://schemas.microsoft.com/office/drawing/2014/main" id="{DD162FCB-9EC6-8723-1F37-D67E296FBBFC}"/>
                </a:ext>
              </a:extLst>
            </p:cNvPr>
            <p:cNvCxnSpPr>
              <a:cxnSpLocks/>
              <a:stCxn id="13" idx="2"/>
              <a:endCxn id="21" idx="0"/>
            </p:cNvCxnSpPr>
            <p:nvPr/>
          </p:nvCxnSpPr>
          <p:spPr>
            <a:xfrm flipH="1">
              <a:off x="6025442" y="4514956"/>
              <a:ext cx="412045"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052EF82-A049-2A9B-D656-1C8DBE14DFEA}"/>
                </a:ext>
              </a:extLst>
            </p:cNvPr>
            <p:cNvSpPr txBox="1"/>
            <p:nvPr/>
          </p:nvSpPr>
          <p:spPr>
            <a:xfrm>
              <a:off x="6141157" y="4910668"/>
              <a:ext cx="440266" cy="369332"/>
            </a:xfrm>
            <a:prstGeom prst="rect">
              <a:avLst/>
            </a:prstGeom>
            <a:noFill/>
          </p:spPr>
          <p:txBody>
            <a:bodyPr wrap="square" rtlCol="0">
              <a:spAutoFit/>
            </a:bodyPr>
            <a:lstStyle/>
            <a:p>
              <a:r>
                <a:rPr lang="en-GB" dirty="0"/>
                <a:t>9</a:t>
              </a:r>
            </a:p>
          </p:txBody>
        </p:sp>
      </p:grpSp>
      <p:grpSp>
        <p:nvGrpSpPr>
          <p:cNvPr id="109" name="Group 108">
            <a:extLst>
              <a:ext uri="{FF2B5EF4-FFF2-40B4-BE49-F238E27FC236}">
                <a16:creationId xmlns:a16="http://schemas.microsoft.com/office/drawing/2014/main" id="{8E0CEFCB-C1DD-32AC-21E1-BB07C051ABC9}"/>
              </a:ext>
            </a:extLst>
          </p:cNvPr>
          <p:cNvGrpSpPr/>
          <p:nvPr/>
        </p:nvGrpSpPr>
        <p:grpSpPr>
          <a:xfrm>
            <a:off x="6437487" y="4514956"/>
            <a:ext cx="2249310" cy="1289756"/>
            <a:chOff x="6437487" y="4514956"/>
            <a:chExt cx="2249310" cy="1289756"/>
          </a:xfrm>
        </p:grpSpPr>
        <p:sp>
          <p:nvSpPr>
            <p:cNvPr id="20" name="TextBox 19">
              <a:extLst>
                <a:ext uri="{FF2B5EF4-FFF2-40B4-BE49-F238E27FC236}">
                  <a16:creationId xmlns:a16="http://schemas.microsoft.com/office/drawing/2014/main" id="{4A751F47-19D0-8473-9135-0A04B8BCC44F}"/>
                </a:ext>
              </a:extLst>
            </p:cNvPr>
            <p:cNvSpPr txBox="1"/>
            <p:nvPr/>
          </p:nvSpPr>
          <p:spPr>
            <a:xfrm>
              <a:off x="6987818"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(2, 4)</a:t>
              </a:r>
            </a:p>
          </p:txBody>
        </p:sp>
        <p:cxnSp>
          <p:nvCxnSpPr>
            <p:cNvPr id="39" name="Straight Arrow Connector 38">
              <a:extLst>
                <a:ext uri="{FF2B5EF4-FFF2-40B4-BE49-F238E27FC236}">
                  <a16:creationId xmlns:a16="http://schemas.microsoft.com/office/drawing/2014/main" id="{1C46347F-5B59-72C6-C307-EEDF2917FC53}"/>
                </a:ext>
              </a:extLst>
            </p:cNvPr>
            <p:cNvCxnSpPr>
              <a:cxnSpLocks/>
              <a:stCxn id="13" idx="2"/>
              <a:endCxn id="20" idx="0"/>
            </p:cNvCxnSpPr>
            <p:nvPr/>
          </p:nvCxnSpPr>
          <p:spPr>
            <a:xfrm>
              <a:off x="6437487" y="4514956"/>
              <a:ext cx="1399821"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86183323-97BB-28A3-5D6D-0BE9691D5230}"/>
                </a:ext>
              </a:extLst>
            </p:cNvPr>
            <p:cNvSpPr txBox="1"/>
            <p:nvPr/>
          </p:nvSpPr>
          <p:spPr>
            <a:xfrm>
              <a:off x="6858002" y="4871157"/>
              <a:ext cx="440266" cy="369332"/>
            </a:xfrm>
            <a:prstGeom prst="rect">
              <a:avLst/>
            </a:prstGeom>
            <a:noFill/>
          </p:spPr>
          <p:txBody>
            <a:bodyPr wrap="square" rtlCol="0">
              <a:spAutoFit/>
            </a:bodyPr>
            <a:lstStyle/>
            <a:p>
              <a:r>
                <a:rPr lang="en-GB" dirty="0"/>
                <a:t>11</a:t>
              </a:r>
            </a:p>
          </p:txBody>
        </p:sp>
      </p:grpSp>
      <p:grpSp>
        <p:nvGrpSpPr>
          <p:cNvPr id="116" name="Group 115">
            <a:extLst>
              <a:ext uri="{FF2B5EF4-FFF2-40B4-BE49-F238E27FC236}">
                <a16:creationId xmlns:a16="http://schemas.microsoft.com/office/drawing/2014/main" id="{629910FB-1C5F-4FC9-D446-3C3FEE620488}"/>
              </a:ext>
            </a:extLst>
          </p:cNvPr>
          <p:cNvGrpSpPr/>
          <p:nvPr/>
        </p:nvGrpSpPr>
        <p:grpSpPr>
          <a:xfrm>
            <a:off x="7286976" y="4310645"/>
            <a:ext cx="908759" cy="1085444"/>
            <a:chOff x="7286976" y="4310645"/>
            <a:chExt cx="908759" cy="1085444"/>
          </a:xfrm>
        </p:grpSpPr>
        <p:cxnSp>
          <p:nvCxnSpPr>
            <p:cNvPr id="75" name="Connector: Curved 74">
              <a:extLst>
                <a:ext uri="{FF2B5EF4-FFF2-40B4-BE49-F238E27FC236}">
                  <a16:creationId xmlns:a16="http://schemas.microsoft.com/office/drawing/2014/main" id="{FB14FD9B-8231-DABC-8D7F-A0A135EF4AE0}"/>
                </a:ext>
              </a:extLst>
            </p:cNvPr>
            <p:cNvCxnSpPr>
              <a:cxnSpLocks/>
              <a:stCxn id="20" idx="0"/>
              <a:endCxn id="13" idx="3"/>
            </p:cNvCxnSpPr>
            <p:nvPr/>
          </p:nvCxnSpPr>
          <p:spPr>
            <a:xfrm rot="16200000" flipV="1">
              <a:off x="7019420" y="4578201"/>
              <a:ext cx="1085444" cy="550332"/>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C8F9C91-593C-B036-8BDE-39B4D9FC38CB}"/>
                </a:ext>
              </a:extLst>
            </p:cNvPr>
            <p:cNvSpPr txBox="1"/>
            <p:nvPr/>
          </p:nvSpPr>
          <p:spPr>
            <a:xfrm>
              <a:off x="7755469" y="4684890"/>
              <a:ext cx="440266" cy="369332"/>
            </a:xfrm>
            <a:prstGeom prst="rect">
              <a:avLst/>
            </a:prstGeom>
            <a:noFill/>
          </p:spPr>
          <p:txBody>
            <a:bodyPr wrap="square" rtlCol="0">
              <a:spAutoFit/>
            </a:bodyPr>
            <a:lstStyle/>
            <a:p>
              <a:r>
                <a:rPr lang="en-GB" dirty="0"/>
                <a:t>12</a:t>
              </a:r>
            </a:p>
          </p:txBody>
        </p:sp>
      </p:grpSp>
      <p:grpSp>
        <p:nvGrpSpPr>
          <p:cNvPr id="117" name="Group 116">
            <a:extLst>
              <a:ext uri="{FF2B5EF4-FFF2-40B4-BE49-F238E27FC236}">
                <a16:creationId xmlns:a16="http://schemas.microsoft.com/office/drawing/2014/main" id="{5BF8A6A4-60AE-E57D-82BB-A40518B52A4D}"/>
              </a:ext>
            </a:extLst>
          </p:cNvPr>
          <p:cNvGrpSpPr/>
          <p:nvPr/>
        </p:nvGrpSpPr>
        <p:grpSpPr>
          <a:xfrm>
            <a:off x="5875867" y="3074512"/>
            <a:ext cx="936979" cy="1031821"/>
            <a:chOff x="5875867" y="3074512"/>
            <a:chExt cx="936979" cy="1031821"/>
          </a:xfrm>
        </p:grpSpPr>
        <p:cxnSp>
          <p:nvCxnSpPr>
            <p:cNvPr id="78" name="Connector: Curved 77">
              <a:extLst>
                <a:ext uri="{FF2B5EF4-FFF2-40B4-BE49-F238E27FC236}">
                  <a16:creationId xmlns:a16="http://schemas.microsoft.com/office/drawing/2014/main" id="{BEFF777B-E649-F950-0627-77ED1EDADF15}"/>
                </a:ext>
              </a:extLst>
            </p:cNvPr>
            <p:cNvCxnSpPr>
              <a:cxnSpLocks/>
              <a:stCxn id="13" idx="0"/>
              <a:endCxn id="12" idx="3"/>
            </p:cNvCxnSpPr>
            <p:nvPr/>
          </p:nvCxnSpPr>
          <p:spPr>
            <a:xfrm rot="16200000" flipV="1">
              <a:off x="5640767" y="3309612"/>
              <a:ext cx="1031821" cy="561621"/>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DD2D59FA-D7AA-2DE6-B318-CB0B3A3D3D96}"/>
                </a:ext>
              </a:extLst>
            </p:cNvPr>
            <p:cNvSpPr txBox="1"/>
            <p:nvPr/>
          </p:nvSpPr>
          <p:spPr>
            <a:xfrm>
              <a:off x="6372580" y="3392312"/>
              <a:ext cx="440266" cy="369332"/>
            </a:xfrm>
            <a:prstGeom prst="rect">
              <a:avLst/>
            </a:prstGeom>
            <a:noFill/>
          </p:spPr>
          <p:txBody>
            <a:bodyPr wrap="square" rtlCol="0">
              <a:spAutoFit/>
            </a:bodyPr>
            <a:lstStyle/>
            <a:p>
              <a:r>
                <a:rPr lang="en-GB" dirty="0"/>
                <a:t>13</a:t>
              </a:r>
            </a:p>
          </p:txBody>
        </p:sp>
      </p:grpSp>
      <p:grpSp>
        <p:nvGrpSpPr>
          <p:cNvPr id="111" name="Group 110">
            <a:extLst>
              <a:ext uri="{FF2B5EF4-FFF2-40B4-BE49-F238E27FC236}">
                <a16:creationId xmlns:a16="http://schemas.microsoft.com/office/drawing/2014/main" id="{E1ACF24F-5E61-90CE-23FA-9611D8C6325F}"/>
              </a:ext>
            </a:extLst>
          </p:cNvPr>
          <p:cNvGrpSpPr/>
          <p:nvPr/>
        </p:nvGrpSpPr>
        <p:grpSpPr>
          <a:xfrm>
            <a:off x="4797780" y="2016180"/>
            <a:ext cx="767640" cy="854021"/>
            <a:chOff x="4797780" y="2016180"/>
            <a:chExt cx="767640" cy="854021"/>
          </a:xfrm>
        </p:grpSpPr>
        <p:cxnSp>
          <p:nvCxnSpPr>
            <p:cNvPr id="69" name="Connector: Curved 68">
              <a:extLst>
                <a:ext uri="{FF2B5EF4-FFF2-40B4-BE49-F238E27FC236}">
                  <a16:creationId xmlns:a16="http://schemas.microsoft.com/office/drawing/2014/main" id="{8E933264-1A01-1C6B-711A-E7C0C14622EA}"/>
                </a:ext>
              </a:extLst>
            </p:cNvPr>
            <p:cNvCxnSpPr>
              <a:cxnSpLocks/>
              <a:stCxn id="12" idx="0"/>
              <a:endCxn id="11" idx="1"/>
            </p:cNvCxnSpPr>
            <p:nvPr/>
          </p:nvCxnSpPr>
          <p:spPr>
            <a:xfrm rot="5400000" flipH="1" flipV="1">
              <a:off x="4868888" y="2173669"/>
              <a:ext cx="854021" cy="539043"/>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12DB8B1-81F4-FA3F-35A0-4170097662FB}"/>
                </a:ext>
              </a:extLst>
            </p:cNvPr>
            <p:cNvSpPr txBox="1"/>
            <p:nvPr/>
          </p:nvSpPr>
          <p:spPr>
            <a:xfrm>
              <a:off x="4797780" y="2032001"/>
              <a:ext cx="440266" cy="369332"/>
            </a:xfrm>
            <a:prstGeom prst="rect">
              <a:avLst/>
            </a:prstGeom>
            <a:noFill/>
          </p:spPr>
          <p:txBody>
            <a:bodyPr wrap="square" rtlCol="0">
              <a:spAutoFit/>
            </a:bodyPr>
            <a:lstStyle/>
            <a:p>
              <a:r>
                <a:rPr lang="en-GB" dirty="0"/>
                <a:t>14</a:t>
              </a:r>
            </a:p>
          </p:txBody>
        </p:sp>
      </p:grpSp>
      <p:grpSp>
        <p:nvGrpSpPr>
          <p:cNvPr id="112" name="Group 111">
            <a:extLst>
              <a:ext uri="{FF2B5EF4-FFF2-40B4-BE49-F238E27FC236}">
                <a16:creationId xmlns:a16="http://schemas.microsoft.com/office/drawing/2014/main" id="{05205850-AD3C-2B72-5A03-6B553574EF82}"/>
              </a:ext>
            </a:extLst>
          </p:cNvPr>
          <p:cNvGrpSpPr/>
          <p:nvPr/>
        </p:nvGrpSpPr>
        <p:grpSpPr>
          <a:xfrm>
            <a:off x="3268135" y="3074512"/>
            <a:ext cx="908753" cy="1031821"/>
            <a:chOff x="3268135" y="3074512"/>
            <a:chExt cx="908753" cy="1031821"/>
          </a:xfrm>
        </p:grpSpPr>
        <p:cxnSp>
          <p:nvCxnSpPr>
            <p:cNvPr id="65" name="Connector: Curved 64">
              <a:extLst>
                <a:ext uri="{FF2B5EF4-FFF2-40B4-BE49-F238E27FC236}">
                  <a16:creationId xmlns:a16="http://schemas.microsoft.com/office/drawing/2014/main" id="{D79201D2-1A27-C51A-CDB2-D07FB56978F9}"/>
                </a:ext>
              </a:extLst>
            </p:cNvPr>
            <p:cNvCxnSpPr>
              <a:cxnSpLocks/>
              <a:stCxn id="14" idx="0"/>
              <a:endCxn id="12" idx="1"/>
            </p:cNvCxnSpPr>
            <p:nvPr/>
          </p:nvCxnSpPr>
          <p:spPr>
            <a:xfrm rot="5400000" flipH="1" flipV="1">
              <a:off x="3377344" y="3306790"/>
              <a:ext cx="1031821" cy="567266"/>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93E71DEC-6F2F-2D32-1287-7E8180B6BDCD}"/>
                </a:ext>
              </a:extLst>
            </p:cNvPr>
            <p:cNvSpPr txBox="1"/>
            <p:nvPr/>
          </p:nvSpPr>
          <p:spPr>
            <a:xfrm>
              <a:off x="3268135" y="3302001"/>
              <a:ext cx="440266" cy="369332"/>
            </a:xfrm>
            <a:prstGeom prst="rect">
              <a:avLst/>
            </a:prstGeom>
            <a:noFill/>
          </p:spPr>
          <p:txBody>
            <a:bodyPr wrap="square" rtlCol="0">
              <a:spAutoFit/>
            </a:bodyPr>
            <a:lstStyle/>
            <a:p>
              <a:r>
                <a:rPr lang="en-GB" dirty="0"/>
                <a:t>7</a:t>
              </a:r>
            </a:p>
          </p:txBody>
        </p:sp>
      </p:grpSp>
      <p:grpSp>
        <p:nvGrpSpPr>
          <p:cNvPr id="110" name="Group 109">
            <a:extLst>
              <a:ext uri="{FF2B5EF4-FFF2-40B4-BE49-F238E27FC236}">
                <a16:creationId xmlns:a16="http://schemas.microsoft.com/office/drawing/2014/main" id="{F1101958-1A39-46CC-1E7D-DEC9D444D9B7}"/>
              </a:ext>
            </a:extLst>
          </p:cNvPr>
          <p:cNvGrpSpPr/>
          <p:nvPr/>
        </p:nvGrpSpPr>
        <p:grpSpPr>
          <a:xfrm>
            <a:off x="6414910" y="2220490"/>
            <a:ext cx="2288822" cy="1058333"/>
            <a:chOff x="6414910" y="2220490"/>
            <a:chExt cx="2288822" cy="1058333"/>
          </a:xfrm>
        </p:grpSpPr>
        <p:sp>
          <p:nvSpPr>
            <p:cNvPr id="10" name="TextBox 9">
              <a:extLst>
                <a:ext uri="{FF2B5EF4-FFF2-40B4-BE49-F238E27FC236}">
                  <a16:creationId xmlns:a16="http://schemas.microsoft.com/office/drawing/2014/main" id="{D630D6E8-802D-2CED-D168-A312CCF6C54B}"/>
                </a:ext>
              </a:extLst>
            </p:cNvPr>
            <p:cNvSpPr txBox="1"/>
            <p:nvPr/>
          </p:nvSpPr>
          <p:spPr>
            <a:xfrm>
              <a:off x="7004753"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(8, 10)</a:t>
              </a:r>
            </a:p>
          </p:txBody>
        </p:sp>
        <p:cxnSp>
          <p:nvCxnSpPr>
            <p:cNvPr id="26" name="Straight Arrow Connector 25">
              <a:extLst>
                <a:ext uri="{FF2B5EF4-FFF2-40B4-BE49-F238E27FC236}">
                  <a16:creationId xmlns:a16="http://schemas.microsoft.com/office/drawing/2014/main" id="{E076705D-D4DC-BEDB-45B4-05CEDE5AA55C}"/>
                </a:ext>
              </a:extLst>
            </p:cNvPr>
            <p:cNvCxnSpPr>
              <a:cxnSpLocks/>
              <a:stCxn id="11" idx="2"/>
              <a:endCxn id="10" idx="0"/>
            </p:cNvCxnSpPr>
            <p:nvPr/>
          </p:nvCxnSpPr>
          <p:spPr>
            <a:xfrm>
              <a:off x="6414910" y="2220490"/>
              <a:ext cx="14393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9D302DF7-5040-784E-0111-ECCC4322D877}"/>
                </a:ext>
              </a:extLst>
            </p:cNvPr>
            <p:cNvSpPr txBox="1"/>
            <p:nvPr/>
          </p:nvSpPr>
          <p:spPr>
            <a:xfrm>
              <a:off x="6762046" y="2460979"/>
              <a:ext cx="440266" cy="369332"/>
            </a:xfrm>
            <a:prstGeom prst="rect">
              <a:avLst/>
            </a:prstGeom>
            <a:noFill/>
          </p:spPr>
          <p:txBody>
            <a:bodyPr wrap="square" rtlCol="0">
              <a:spAutoFit/>
            </a:bodyPr>
            <a:lstStyle/>
            <a:p>
              <a:r>
                <a:rPr lang="en-GB" dirty="0"/>
                <a:t>15</a:t>
              </a:r>
            </a:p>
          </p:txBody>
        </p:sp>
      </p:grpSp>
      <p:grpSp>
        <p:nvGrpSpPr>
          <p:cNvPr id="107" name="Group 106">
            <a:extLst>
              <a:ext uri="{FF2B5EF4-FFF2-40B4-BE49-F238E27FC236}">
                <a16:creationId xmlns:a16="http://schemas.microsoft.com/office/drawing/2014/main" id="{2B57F3EF-6DDC-73EF-67C1-7DFA1E8E9AA2}"/>
              </a:ext>
            </a:extLst>
          </p:cNvPr>
          <p:cNvGrpSpPr/>
          <p:nvPr/>
        </p:nvGrpSpPr>
        <p:grpSpPr>
          <a:xfrm>
            <a:off x="5026377" y="3278823"/>
            <a:ext cx="2260599" cy="1236133"/>
            <a:chOff x="5026377" y="3278823"/>
            <a:chExt cx="2260599" cy="1236133"/>
          </a:xfrm>
        </p:grpSpPr>
        <p:sp>
          <p:nvSpPr>
            <p:cNvPr id="13" name="TextBox 12">
              <a:extLst>
                <a:ext uri="{FF2B5EF4-FFF2-40B4-BE49-F238E27FC236}">
                  <a16:creationId xmlns:a16="http://schemas.microsoft.com/office/drawing/2014/main" id="{480C949B-BDEB-957F-843B-363F02B6C5AC}"/>
                </a:ext>
              </a:extLst>
            </p:cNvPr>
            <p:cNvSpPr txBox="1"/>
            <p:nvPr/>
          </p:nvSpPr>
          <p:spPr>
            <a:xfrm>
              <a:off x="5587997"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(4, 8)</a:t>
              </a:r>
            </a:p>
          </p:txBody>
        </p:sp>
        <p:cxnSp>
          <p:nvCxnSpPr>
            <p:cNvPr id="30" name="Straight Arrow Connector 29">
              <a:extLst>
                <a:ext uri="{FF2B5EF4-FFF2-40B4-BE49-F238E27FC236}">
                  <a16:creationId xmlns:a16="http://schemas.microsoft.com/office/drawing/2014/main" id="{73BE52FA-2C9B-0785-F155-976F291A600E}"/>
                </a:ext>
              </a:extLst>
            </p:cNvPr>
            <p:cNvCxnSpPr>
              <a:cxnSpLocks/>
              <a:stCxn id="12" idx="2"/>
              <a:endCxn id="13" idx="0"/>
            </p:cNvCxnSpPr>
            <p:nvPr/>
          </p:nvCxnSpPr>
          <p:spPr>
            <a:xfrm>
              <a:off x="5026377" y="3278823"/>
              <a:ext cx="1411110"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6C0A479D-24A7-0576-6765-0034A652ADFF}"/>
                </a:ext>
              </a:extLst>
            </p:cNvPr>
            <p:cNvSpPr txBox="1"/>
            <p:nvPr/>
          </p:nvSpPr>
          <p:spPr>
            <a:xfrm>
              <a:off x="5418668" y="3578579"/>
              <a:ext cx="440266" cy="369332"/>
            </a:xfrm>
            <a:prstGeom prst="rect">
              <a:avLst/>
            </a:prstGeom>
            <a:noFill/>
          </p:spPr>
          <p:txBody>
            <a:bodyPr wrap="square" rtlCol="0">
              <a:spAutoFit/>
            </a:bodyPr>
            <a:lstStyle/>
            <a:p>
              <a:r>
                <a:rPr lang="en-GB" dirty="0"/>
                <a:t>8</a:t>
              </a:r>
            </a:p>
          </p:txBody>
        </p:sp>
      </p:grpSp>
    </p:spTree>
    <p:extLst>
      <p:ext uri="{BB962C8B-B14F-4D97-AF65-F5344CB8AC3E}">
        <p14:creationId xmlns:p14="http://schemas.microsoft.com/office/powerpoint/2010/main" val="1471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of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fontScale="92500"/>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r>
              <a:rPr lang="en-GB" sz="1800" dirty="0"/>
              <a:t>Programming complexity</a:t>
            </a:r>
          </a:p>
          <a:p>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501426" y="2988220"/>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178287" y="1821351"/>
            <a:ext cx="3038475" cy="923330"/>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79919" y="5977802"/>
            <a:ext cx="3533775" cy="646331"/>
          </a:xfrm>
          <a:prstGeom prst="rect">
            <a:avLst/>
          </a:prstGeom>
          <a:noFill/>
        </p:spPr>
        <p:txBody>
          <a:bodyPr wrap="square">
            <a:spAutoFit/>
          </a:bodyPr>
          <a:lstStyle/>
          <a:p>
            <a:r>
              <a:rPr lang="en-GB" dirty="0"/>
              <a:t>Is copy/Move and expensive operation?</a:t>
            </a:r>
          </a:p>
        </p:txBody>
      </p:sp>
    </p:spTree>
    <p:extLst>
      <p:ext uri="{BB962C8B-B14F-4D97-AF65-F5344CB8AC3E}">
        <p14:creationId xmlns:p14="http://schemas.microsoft.com/office/powerpoint/2010/main" val="10078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fontScale="92500" lnSpcReduction="10000"/>
          </a:bodyPr>
          <a:lstStyle/>
          <a:p>
            <a:r>
              <a:rPr lang="en-GB" dirty="0"/>
              <a:t>You don’t need to know programming to learn algorithms</a:t>
            </a:r>
          </a:p>
          <a:p>
            <a:r>
              <a:rPr lang="en-GB" dirty="0"/>
              <a:t>Many jobs in IT involve spending the VAST majority of the time developing algorithms, not programs</a:t>
            </a:r>
          </a:p>
          <a:p>
            <a:r>
              <a:rPr lang="en-GB" dirty="0"/>
              <a:t>Programming is just a tool, the solution to the business problem is in the algorithm</a:t>
            </a:r>
          </a:p>
          <a:p>
            <a:r>
              <a:rPr lang="en-GB" dirty="0"/>
              <a:t>You can get your next programming job without knowing the programming language</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some information, what do I do next ?</a:t>
            </a:r>
          </a:p>
          <a:p>
            <a:pPr lvl="1"/>
            <a:r>
              <a:rPr lang="en-GB" dirty="0"/>
              <a:t>You won’t find the answer at </a:t>
            </a:r>
            <a:r>
              <a:rPr lang="en-GB" i="1" u="sng" dirty="0"/>
              <a:t>https://javascript.info/ </a:t>
            </a:r>
            <a:r>
              <a:rPr lang="en-GB" dirty="0"/>
              <a:t>!</a:t>
            </a:r>
          </a:p>
        </p:txBody>
      </p:sp>
    </p:spTree>
    <p:extLst>
      <p:ext uri="{BB962C8B-B14F-4D97-AF65-F5344CB8AC3E}">
        <p14:creationId xmlns:p14="http://schemas.microsoft.com/office/powerpoint/2010/main" val="6416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2308324"/>
          </a:xfrm>
          <a:prstGeom prst="rect">
            <a:avLst/>
          </a:prstGeom>
          <a:noFill/>
        </p:spPr>
        <p:txBody>
          <a:bodyPr wrap="square" rtlCol="0">
            <a:spAutoFit/>
          </a:bodyPr>
          <a:lstStyle/>
          <a:p>
            <a:r>
              <a:rPr lang="en-GB" dirty="0"/>
              <a:t>Theory says that if a Rock-Paper-Scissors Bot is perfectly random in what it plays, the best you do against it over a large number of games is to break even.</a:t>
            </a:r>
          </a:p>
          <a:p>
            <a:endParaRPr lang="en-GB" dirty="0"/>
          </a:p>
          <a:p>
            <a:r>
              <a:rPr lang="en-GB" dirty="0"/>
              <a:t>However, the developers of the Bot didn’t know this and decided to implement their own algorithm.</a:t>
            </a:r>
          </a:p>
          <a:p>
            <a:endParaRPr lang="en-GB" dirty="0"/>
          </a:p>
          <a:p>
            <a:r>
              <a:rPr lang="en-GB" dirty="0"/>
              <a:t>Your challenge is to implement our algorithm to beat it consistently.</a:t>
            </a:r>
          </a:p>
        </p:txBody>
      </p:sp>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48234" y="4481400"/>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733425" y="4505325"/>
            <a:ext cx="7600950" cy="1600438"/>
          </a:xfrm>
          <a:prstGeom prst="rect">
            <a:avLst/>
          </a:prstGeom>
          <a:noFill/>
        </p:spPr>
        <p:txBody>
          <a:bodyPr wrap="square" rtlCol="0">
            <a:spAutoFit/>
          </a:bodyPr>
          <a:lstStyle/>
          <a:p>
            <a:r>
              <a:rPr lang="en-GB" sz="1400" dirty="0"/>
              <a:t>The code is at .</a:t>
            </a:r>
          </a:p>
          <a:p>
            <a:r>
              <a:rPr lang="en-GB" sz="1400" dirty="0"/>
              <a:t>You can run the program with “node rock_paper_scissors.js” in a terminal. Each run will play 1000 games. We get +1 for a win and -1 for a draw. If everything was random we’d expect a final score of between -30 and +30.</a:t>
            </a:r>
          </a:p>
          <a:p>
            <a:endParaRPr lang="en-GB" sz="1400" dirty="0"/>
          </a:p>
          <a:p>
            <a:r>
              <a:rPr lang="en-GB" sz="1400" dirty="0"/>
              <a:t>Look at the function called </a:t>
            </a:r>
            <a:r>
              <a:rPr lang="en-GB" sz="1400" dirty="0" err="1"/>
              <a:t>my_play</a:t>
            </a:r>
            <a:r>
              <a:rPr lang="en-GB" sz="1400" dirty="0"/>
              <a:t>(…) and see if you implement a strategy that will consistently score above +30.</a:t>
            </a:r>
          </a:p>
        </p:txBody>
      </p:sp>
    </p:spTree>
    <p:extLst>
      <p:ext uri="{BB962C8B-B14F-4D97-AF65-F5344CB8AC3E}">
        <p14:creationId xmlns:p14="http://schemas.microsoft.com/office/powerpoint/2010/main" val="1436857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740307"/>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game history</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robo_play</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if (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&lt; 0.25 &amp;&amp;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&gt; 0)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[game_num-1];</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else {</a:t>
            </a:r>
          </a:p>
          <a:p>
            <a:r>
              <a:rPr lang="en-US" dirty="0">
                <a:latin typeface="Cascadia Mono" panose="020B0609020000020004" pitchFamily="49" charset="0"/>
                <a:cs typeface="Cascadia Mono" panose="020B0609020000020004" pitchFamily="49" charset="0"/>
              </a:rPr>
              <a:t>        let rand = </a:t>
            </a:r>
            <a:r>
              <a:rPr lang="en-US" dirty="0" err="1">
                <a:latin typeface="Cascadia Mono" panose="020B0609020000020004" pitchFamily="49" charset="0"/>
                <a:cs typeface="Cascadia Mono" panose="020B0609020000020004" pitchFamily="49" charset="0"/>
              </a:rPr>
              <a:t>Math.floor</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 3 )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plays[rand];</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my_play</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 TODO</a:t>
            </a:r>
          </a:p>
          <a:p>
            <a:r>
              <a:rPr lang="en-US" dirty="0">
                <a:latin typeface="Cascadia Mono" panose="020B0609020000020004" pitchFamily="49" charset="0"/>
                <a:cs typeface="Cascadia Mono" panose="020B0609020000020004" pitchFamily="49" charset="0"/>
              </a:rPr>
              <a:t>    // At the moment your strategy is to play SCISSORS every time.</a:t>
            </a:r>
          </a:p>
          <a:p>
            <a:r>
              <a:rPr lang="en-US" dirty="0">
                <a:latin typeface="Cascadia Mono" panose="020B0609020000020004" pitchFamily="49" charset="0"/>
                <a:cs typeface="Cascadia Mono" panose="020B0609020000020004" pitchFamily="49" charset="0"/>
              </a:rPr>
              <a:t>    // Your challenge is to replace the statement below with a strategy that will beat</a:t>
            </a:r>
          </a:p>
          <a:p>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a:t>
            </a:r>
            <a:r>
              <a:rPr lang="en-US" dirty="0">
                <a:latin typeface="Cascadia Mono" panose="020B0609020000020004" pitchFamily="49" charset="0"/>
                <a:cs typeface="Cascadia Mono" panose="020B0609020000020004" pitchFamily="49" charset="0"/>
              </a:rPr>
              <a:t> consistently</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SCISSORS;</a:t>
            </a:r>
          </a:p>
          <a:p>
            <a:r>
              <a:rPr lang="en-US" dirty="0">
                <a:latin typeface="Cascadia Mono" panose="020B0609020000020004" pitchFamily="49" charset="0"/>
                <a:cs typeface="Cascadia Mono" panose="020B0609020000020004" pitchFamily="49" charset="0"/>
              </a:rPr>
              <a:t>}</a:t>
            </a:r>
            <a:endParaRPr lang="en-GB"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2328333" y="2668058"/>
            <a:ext cx="7413978" cy="1325563"/>
          </a:xfrm>
        </p:spPr>
        <p:txBody>
          <a:bodyPr/>
          <a:lstStyle/>
          <a:p>
            <a:r>
              <a:rPr lang="en-GB" dirty="0"/>
              <a:t>End of </a:t>
            </a:r>
            <a:r>
              <a:rPr lang="en-GB"/>
              <a:t>General Introduction</a:t>
            </a:r>
            <a:endParaRPr lang="en-GB" dirty="0"/>
          </a:p>
        </p:txBody>
      </p:sp>
    </p:spTree>
    <p:extLst>
      <p:ext uri="{BB962C8B-B14F-4D97-AF65-F5344CB8AC3E}">
        <p14:creationId xmlns:p14="http://schemas.microsoft.com/office/powerpoint/2010/main" val="3156206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7E44-1E8B-6938-A07D-AFC76F03293F}"/>
              </a:ext>
            </a:extLst>
          </p:cNvPr>
          <p:cNvSpPr>
            <a:spLocks noGrp="1"/>
          </p:cNvSpPr>
          <p:nvPr>
            <p:ph type="title"/>
          </p:nvPr>
        </p:nvSpPr>
        <p:spPr/>
        <p:txBody>
          <a:bodyPr/>
          <a:lstStyle/>
          <a:p>
            <a:r>
              <a:rPr lang="en-GB" dirty="0"/>
              <a:t>A personal career path</a:t>
            </a:r>
          </a:p>
        </p:txBody>
      </p:sp>
      <p:graphicFrame>
        <p:nvGraphicFramePr>
          <p:cNvPr id="6" name="Table 5">
            <a:extLst>
              <a:ext uri="{FF2B5EF4-FFF2-40B4-BE49-F238E27FC236}">
                <a16:creationId xmlns:a16="http://schemas.microsoft.com/office/drawing/2014/main" id="{FB1B57F6-6B0D-7989-284C-1D162F622B8C}"/>
              </a:ext>
            </a:extLst>
          </p:cNvPr>
          <p:cNvGraphicFramePr>
            <a:graphicFrameLocks noGrp="1"/>
          </p:cNvGraphicFramePr>
          <p:nvPr>
            <p:extLst>
              <p:ext uri="{D42A27DB-BD31-4B8C-83A1-F6EECF244321}">
                <p14:modId xmlns:p14="http://schemas.microsoft.com/office/powerpoint/2010/main" val="492576997"/>
              </p:ext>
            </p:extLst>
          </p:nvPr>
        </p:nvGraphicFramePr>
        <p:xfrm>
          <a:off x="695187" y="1604247"/>
          <a:ext cx="2052983" cy="3630006"/>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33375">
                <a:tc>
                  <a:txBody>
                    <a:bodyPr/>
                    <a:lstStyle/>
                    <a:p>
                      <a:r>
                        <a:rPr lang="en-GB" dirty="0">
                          <a:solidFill>
                            <a:schemeClr val="accent1"/>
                          </a:solidFill>
                        </a:rPr>
                        <a:t>School</a:t>
                      </a:r>
                    </a:p>
                  </a:txBody>
                  <a:tcPr anchor="b">
                    <a:solidFill>
                      <a:schemeClr val="bg2"/>
                    </a:solidFill>
                  </a:tcPr>
                </a:tc>
                <a:extLst>
                  <a:ext uri="{0D108BD9-81ED-4DB2-BD59-A6C34878D82A}">
                    <a16:rowId xmlns:a16="http://schemas.microsoft.com/office/drawing/2014/main" val="3901226694"/>
                  </a:ext>
                </a:extLst>
              </a:tr>
              <a:tr h="1207911">
                <a:tc>
                  <a:txBody>
                    <a:bodyPr/>
                    <a:lstStyle/>
                    <a:p>
                      <a:r>
                        <a:rPr lang="en-GB" dirty="0"/>
                        <a:t>Science</a:t>
                      </a:r>
                    </a:p>
                    <a:p>
                      <a:r>
                        <a:rPr lang="en-GB" dirty="0"/>
                        <a:t>Video Games</a:t>
                      </a:r>
                    </a:p>
                    <a:p>
                      <a:r>
                        <a:rPr lang="en-GB" dirty="0"/>
                        <a:t>Space Shuttle Sim</a:t>
                      </a:r>
                    </a:p>
                  </a:txBody>
                  <a:tcPr anchor="b"/>
                </a:tc>
                <a:extLst>
                  <a:ext uri="{0D108BD9-81ED-4DB2-BD59-A6C34878D82A}">
                    <a16:rowId xmlns:a16="http://schemas.microsoft.com/office/drawing/2014/main" val="3979598530"/>
                  </a:ext>
                </a:extLst>
              </a:tr>
              <a:tr h="800407">
                <a:tc>
                  <a:txBody>
                    <a:bodyPr/>
                    <a:lstStyle/>
                    <a:p>
                      <a:r>
                        <a:rPr lang="en-GB" dirty="0"/>
                        <a:t>BBC Micro</a:t>
                      </a:r>
                    </a:p>
                    <a:p>
                      <a:r>
                        <a:rPr lang="en-GB" dirty="0"/>
                        <a:t>ZX Spectrum</a:t>
                      </a:r>
                    </a:p>
                    <a:p>
                      <a:r>
                        <a:rPr lang="en-GB" dirty="0"/>
                        <a:t>BASIC, Z80 Assembler</a:t>
                      </a:r>
                    </a:p>
                  </a:txBody>
                  <a:tcPr/>
                </a:tc>
                <a:extLst>
                  <a:ext uri="{0D108BD9-81ED-4DB2-BD59-A6C34878D82A}">
                    <a16:rowId xmlns:a16="http://schemas.microsoft.com/office/drawing/2014/main" val="881974638"/>
                  </a:ext>
                </a:extLst>
              </a:tr>
            </a:tbl>
          </a:graphicData>
        </a:graphic>
      </p:graphicFrame>
      <p:graphicFrame>
        <p:nvGraphicFramePr>
          <p:cNvPr id="7" name="Table 6">
            <a:extLst>
              <a:ext uri="{FF2B5EF4-FFF2-40B4-BE49-F238E27FC236}">
                <a16:creationId xmlns:a16="http://schemas.microsoft.com/office/drawing/2014/main" id="{ED2F2DF7-9DB8-6EE0-5E31-E8E1AA431E21}"/>
              </a:ext>
            </a:extLst>
          </p:cNvPr>
          <p:cNvGraphicFramePr>
            <a:graphicFrameLocks noGrp="1"/>
          </p:cNvGraphicFramePr>
          <p:nvPr>
            <p:extLst>
              <p:ext uri="{D42A27DB-BD31-4B8C-83A1-F6EECF244321}">
                <p14:modId xmlns:p14="http://schemas.microsoft.com/office/powerpoint/2010/main" val="639205911"/>
              </p:ext>
            </p:extLst>
          </p:nvPr>
        </p:nvGraphicFramePr>
        <p:xfrm>
          <a:off x="2954682" y="1604246"/>
          <a:ext cx="2052983" cy="3246357"/>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73132">
                <a:tc>
                  <a:txBody>
                    <a:bodyPr/>
                    <a:lstStyle/>
                    <a:p>
                      <a:r>
                        <a:rPr lang="en-GB" dirty="0">
                          <a:solidFill>
                            <a:schemeClr val="accent1"/>
                          </a:solidFill>
                        </a:rPr>
                        <a:t>Post </a:t>
                      </a:r>
                      <a:r>
                        <a:rPr lang="en-GB" sz="1800" b="1" kern="1200" dirty="0">
                          <a:solidFill>
                            <a:schemeClr val="accent1"/>
                          </a:solidFill>
                          <a:latin typeface="+mn-lt"/>
                          <a:ea typeface="+mn-ea"/>
                          <a:cs typeface="+mn-cs"/>
                        </a:rPr>
                        <a:t>grad</a:t>
                      </a:r>
                    </a:p>
                  </a:txBody>
                  <a:tcPr anchor="b">
                    <a:solidFill>
                      <a:schemeClr val="bg2"/>
                    </a:solidFill>
                  </a:tcPr>
                </a:tc>
                <a:extLst>
                  <a:ext uri="{0D108BD9-81ED-4DB2-BD59-A6C34878D82A}">
                    <a16:rowId xmlns:a16="http://schemas.microsoft.com/office/drawing/2014/main" val="3901226694"/>
                  </a:ext>
                </a:extLst>
              </a:tr>
              <a:tr h="1172818">
                <a:tc>
                  <a:txBody>
                    <a:bodyPr/>
                    <a:lstStyle/>
                    <a:p>
                      <a:r>
                        <a:rPr lang="en-GB" dirty="0"/>
                        <a:t>Particle Physics</a:t>
                      </a:r>
                    </a:p>
                    <a:p>
                      <a:r>
                        <a:rPr lang="en-GB" dirty="0"/>
                        <a:t>Simulation</a:t>
                      </a:r>
                    </a:p>
                    <a:p>
                      <a:r>
                        <a:rPr lang="en-GB" dirty="0"/>
                        <a:t>Data analysis</a:t>
                      </a:r>
                    </a:p>
                  </a:txBody>
                  <a:tcPr anchor="b"/>
                </a:tc>
                <a:extLst>
                  <a:ext uri="{0D108BD9-81ED-4DB2-BD59-A6C34878D82A}">
                    <a16:rowId xmlns:a16="http://schemas.microsoft.com/office/drawing/2014/main" val="3979598530"/>
                  </a:ext>
                </a:extLst>
              </a:tr>
              <a:tr h="800407">
                <a:tc>
                  <a:txBody>
                    <a:bodyPr/>
                    <a:lstStyle/>
                    <a:p>
                      <a:r>
                        <a:rPr lang="en-GB" dirty="0"/>
                        <a:t>FORTRAN</a:t>
                      </a:r>
                    </a:p>
                  </a:txBody>
                  <a:tcPr/>
                </a:tc>
                <a:extLst>
                  <a:ext uri="{0D108BD9-81ED-4DB2-BD59-A6C34878D82A}">
                    <a16:rowId xmlns:a16="http://schemas.microsoft.com/office/drawing/2014/main" val="881974638"/>
                  </a:ext>
                </a:extLst>
              </a:tr>
            </a:tbl>
          </a:graphicData>
        </a:graphic>
      </p:graphicFrame>
      <p:pic>
        <p:nvPicPr>
          <p:cNvPr id="9" name="Picture 8" descr="A logo with white text&#10;&#10;Description automatically generated">
            <a:extLst>
              <a:ext uri="{FF2B5EF4-FFF2-40B4-BE49-F238E27FC236}">
                <a16:creationId xmlns:a16="http://schemas.microsoft.com/office/drawing/2014/main" id="{A17B1D42-1F52-9078-59A6-675D061C834B}"/>
              </a:ext>
            </a:extLst>
          </p:cNvPr>
          <p:cNvPicPr>
            <a:picLocks noChangeAspect="1"/>
          </p:cNvPicPr>
          <p:nvPr/>
        </p:nvPicPr>
        <p:blipFill>
          <a:blip r:embed="rId2">
            <a:duotone>
              <a:prstClr val="black"/>
              <a:schemeClr val="accent5">
                <a:tint val="45000"/>
                <a:satMod val="400000"/>
              </a:schemeClr>
            </a:duotone>
          </a:blip>
          <a:stretch>
            <a:fillRect/>
          </a:stretch>
        </p:blipFill>
        <p:spPr>
          <a:xfrm>
            <a:off x="4283558" y="1789458"/>
            <a:ext cx="502974" cy="496542"/>
          </a:xfrm>
          <a:prstGeom prst="rect">
            <a:avLst/>
          </a:prstGeom>
        </p:spPr>
      </p:pic>
      <p:graphicFrame>
        <p:nvGraphicFramePr>
          <p:cNvPr id="10" name="Table 9">
            <a:extLst>
              <a:ext uri="{FF2B5EF4-FFF2-40B4-BE49-F238E27FC236}">
                <a16:creationId xmlns:a16="http://schemas.microsoft.com/office/drawing/2014/main" id="{E373702D-847C-A419-A2C3-1457B4E30A97}"/>
              </a:ext>
            </a:extLst>
          </p:cNvPr>
          <p:cNvGraphicFramePr>
            <a:graphicFrameLocks noGrp="1"/>
          </p:cNvGraphicFramePr>
          <p:nvPr>
            <p:extLst>
              <p:ext uri="{D42A27DB-BD31-4B8C-83A1-F6EECF244321}">
                <p14:modId xmlns:p14="http://schemas.microsoft.com/office/powerpoint/2010/main" val="2008698843"/>
              </p:ext>
            </p:extLst>
          </p:nvPr>
        </p:nvGraphicFramePr>
        <p:xfrm>
          <a:off x="5213074" y="1604247"/>
          <a:ext cx="2054086" cy="3251325"/>
        </p:xfrm>
        <a:graphic>
          <a:graphicData uri="http://schemas.openxmlformats.org/drawingml/2006/table">
            <a:tbl>
              <a:tblPr firstRow="1" bandRow="1">
                <a:tableStyleId>{5C22544A-7EE6-4342-B048-85BDC9FD1C3A}</a:tableStyleId>
              </a:tblPr>
              <a:tblGrid>
                <a:gridCol w="2054086">
                  <a:extLst>
                    <a:ext uri="{9D8B030D-6E8A-4147-A177-3AD203B41FA5}">
                      <a16:colId xmlns:a16="http://schemas.microsoft.com/office/drawing/2014/main" val="698652838"/>
                    </a:ext>
                  </a:extLst>
                </a:gridCol>
              </a:tblGrid>
              <a:tr h="1293010">
                <a:tc>
                  <a:txBody>
                    <a:bodyPr/>
                    <a:lstStyle/>
                    <a:p>
                      <a:r>
                        <a:rPr lang="en-GB" dirty="0">
                          <a:solidFill>
                            <a:schemeClr val="accent1"/>
                          </a:solidFill>
                        </a:rPr>
                        <a:t>Operational Control</a:t>
                      </a:r>
                    </a:p>
                  </a:txBody>
                  <a:tcPr anchor="b">
                    <a:solidFill>
                      <a:schemeClr val="bg2"/>
                    </a:solidFill>
                  </a:tcPr>
                </a:tc>
                <a:extLst>
                  <a:ext uri="{0D108BD9-81ED-4DB2-BD59-A6C34878D82A}">
                    <a16:rowId xmlns:a16="http://schemas.microsoft.com/office/drawing/2014/main" val="3901226694"/>
                  </a:ext>
                </a:extLst>
              </a:tr>
              <a:tr h="1157908">
                <a:tc>
                  <a:txBody>
                    <a:bodyPr/>
                    <a:lstStyle/>
                    <a:p>
                      <a:r>
                        <a:rPr lang="en-GB" dirty="0"/>
                        <a:t>Control</a:t>
                      </a:r>
                    </a:p>
                    <a:p>
                      <a:r>
                        <a:rPr lang="en-GB" dirty="0"/>
                        <a:t>Data </a:t>
                      </a:r>
                      <a:r>
                        <a:rPr lang="en-GB" dirty="0" err="1"/>
                        <a:t>acquistion</a:t>
                      </a:r>
                      <a:endParaRPr lang="en-GB" dirty="0"/>
                    </a:p>
                  </a:txBody>
                  <a:tcPr anchor="b"/>
                </a:tc>
                <a:extLst>
                  <a:ext uri="{0D108BD9-81ED-4DB2-BD59-A6C34878D82A}">
                    <a16:rowId xmlns:a16="http://schemas.microsoft.com/office/drawing/2014/main" val="3979598530"/>
                  </a:ext>
                </a:extLst>
              </a:tr>
              <a:tr h="800407">
                <a:tc>
                  <a:txBody>
                    <a:bodyPr/>
                    <a:lstStyle/>
                    <a:p>
                      <a:r>
                        <a:rPr lang="en-GB" dirty="0"/>
                        <a:t>SQL</a:t>
                      </a:r>
                    </a:p>
                  </a:txBody>
                  <a:tcPr/>
                </a:tc>
                <a:extLst>
                  <a:ext uri="{0D108BD9-81ED-4DB2-BD59-A6C34878D82A}">
                    <a16:rowId xmlns:a16="http://schemas.microsoft.com/office/drawing/2014/main" val="881974638"/>
                  </a:ext>
                </a:extLst>
              </a:tr>
            </a:tbl>
          </a:graphicData>
        </a:graphic>
      </p:graphicFrame>
      <p:graphicFrame>
        <p:nvGraphicFramePr>
          <p:cNvPr id="11" name="Table 10">
            <a:extLst>
              <a:ext uri="{FF2B5EF4-FFF2-40B4-BE49-F238E27FC236}">
                <a16:creationId xmlns:a16="http://schemas.microsoft.com/office/drawing/2014/main" id="{1BAE1467-3304-6808-DD37-BAFBC6E93073}"/>
              </a:ext>
            </a:extLst>
          </p:cNvPr>
          <p:cNvGraphicFramePr>
            <a:graphicFrameLocks noGrp="1"/>
          </p:cNvGraphicFramePr>
          <p:nvPr>
            <p:extLst>
              <p:ext uri="{D42A27DB-BD31-4B8C-83A1-F6EECF244321}">
                <p14:modId xmlns:p14="http://schemas.microsoft.com/office/powerpoint/2010/main" val="3082492958"/>
              </p:ext>
            </p:extLst>
          </p:nvPr>
        </p:nvGraphicFramePr>
        <p:xfrm>
          <a:off x="7472569" y="1604247"/>
          <a:ext cx="2052983" cy="3276173"/>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93010">
                <a:tc>
                  <a:txBody>
                    <a:bodyPr/>
                    <a:lstStyle/>
                    <a:p>
                      <a:r>
                        <a:rPr lang="en-GB" dirty="0">
                          <a:solidFill>
                            <a:schemeClr val="accent1"/>
                          </a:solidFill>
                        </a:rPr>
                        <a:t>Airline Pricing</a:t>
                      </a:r>
                    </a:p>
                  </a:txBody>
                  <a:tcPr anchor="b">
                    <a:solidFill>
                      <a:schemeClr val="bg2"/>
                    </a:solidFill>
                  </a:tcPr>
                </a:tc>
                <a:extLst>
                  <a:ext uri="{0D108BD9-81ED-4DB2-BD59-A6C34878D82A}">
                    <a16:rowId xmlns:a16="http://schemas.microsoft.com/office/drawing/2014/main" val="3901226694"/>
                  </a:ext>
                </a:extLst>
              </a:tr>
              <a:tr h="1182756">
                <a:tc>
                  <a:txBody>
                    <a:bodyPr/>
                    <a:lstStyle/>
                    <a:p>
                      <a:r>
                        <a:rPr lang="en-GB" dirty="0"/>
                        <a:t>Price optimisation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err="1"/>
                        <a:t>Roguewave</a:t>
                      </a:r>
                      <a:endParaRPr lang="en-GB" dirty="0"/>
                    </a:p>
                  </a:txBody>
                  <a:tcPr/>
                </a:tc>
                <a:extLst>
                  <a:ext uri="{0D108BD9-81ED-4DB2-BD59-A6C34878D82A}">
                    <a16:rowId xmlns:a16="http://schemas.microsoft.com/office/drawing/2014/main" val="881974638"/>
                  </a:ext>
                </a:extLst>
              </a:tr>
            </a:tbl>
          </a:graphicData>
        </a:graphic>
      </p:graphicFrame>
      <p:graphicFrame>
        <p:nvGraphicFramePr>
          <p:cNvPr id="12" name="Table 11">
            <a:extLst>
              <a:ext uri="{FF2B5EF4-FFF2-40B4-BE49-F238E27FC236}">
                <a16:creationId xmlns:a16="http://schemas.microsoft.com/office/drawing/2014/main" id="{1F4A71CF-3427-CE20-6103-3774F5C7A6E4}"/>
              </a:ext>
            </a:extLst>
          </p:cNvPr>
          <p:cNvGraphicFramePr>
            <a:graphicFrameLocks noGrp="1"/>
          </p:cNvGraphicFramePr>
          <p:nvPr>
            <p:extLst>
              <p:ext uri="{D42A27DB-BD31-4B8C-83A1-F6EECF244321}">
                <p14:modId xmlns:p14="http://schemas.microsoft.com/office/powerpoint/2010/main" val="300013242"/>
              </p:ext>
            </p:extLst>
          </p:nvPr>
        </p:nvGraphicFramePr>
        <p:xfrm>
          <a:off x="9730961" y="1604246"/>
          <a:ext cx="2052983" cy="3654548"/>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307919">
                <a:tc>
                  <a:txBody>
                    <a:bodyPr/>
                    <a:lstStyle/>
                    <a:p>
                      <a:r>
                        <a:rPr lang="en-GB" dirty="0">
                          <a:solidFill>
                            <a:schemeClr val="accent1"/>
                          </a:solidFill>
                        </a:rPr>
                        <a:t>Quant Analytics</a:t>
                      </a:r>
                    </a:p>
                  </a:txBody>
                  <a:tcPr anchor="b">
                    <a:solidFill>
                      <a:schemeClr val="bg2"/>
                    </a:solidFill>
                  </a:tcPr>
                </a:tc>
                <a:extLst>
                  <a:ext uri="{0D108BD9-81ED-4DB2-BD59-A6C34878D82A}">
                    <a16:rowId xmlns:a16="http://schemas.microsoft.com/office/drawing/2014/main" val="3901226694"/>
                  </a:ext>
                </a:extLst>
              </a:tr>
              <a:tr h="1157909">
                <a:tc>
                  <a:txBody>
                    <a:bodyPr/>
                    <a:lstStyle/>
                    <a:p>
                      <a:r>
                        <a:rPr lang="en-GB" dirty="0"/>
                        <a:t>Rates modelling</a:t>
                      </a:r>
                    </a:p>
                    <a:p>
                      <a:r>
                        <a:rPr lang="en-GB" dirty="0"/>
                        <a:t>Simulation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a:t>C++</a:t>
                      </a:r>
                    </a:p>
                    <a:p>
                      <a:r>
                        <a:rPr lang="en-GB" dirty="0"/>
                        <a:t>Python</a:t>
                      </a:r>
                    </a:p>
                    <a:p>
                      <a:r>
                        <a:rPr lang="en-GB" dirty="0"/>
                        <a:t>SQL</a:t>
                      </a:r>
                    </a:p>
                  </a:txBody>
                  <a:tcPr/>
                </a:tc>
                <a:extLst>
                  <a:ext uri="{0D108BD9-81ED-4DB2-BD59-A6C34878D82A}">
                    <a16:rowId xmlns:a16="http://schemas.microsoft.com/office/drawing/2014/main" val="881974638"/>
                  </a:ext>
                </a:extLst>
              </a:tr>
            </a:tbl>
          </a:graphicData>
        </a:graphic>
      </p:graphicFrame>
      <p:pic>
        <p:nvPicPr>
          <p:cNvPr id="14" name="Picture 13">
            <a:extLst>
              <a:ext uri="{FF2B5EF4-FFF2-40B4-BE49-F238E27FC236}">
                <a16:creationId xmlns:a16="http://schemas.microsoft.com/office/drawing/2014/main" id="{1BF30EE4-E517-B894-66B2-D400EFC53DDF}"/>
              </a:ext>
            </a:extLst>
          </p:cNvPr>
          <p:cNvPicPr>
            <a:picLocks noChangeAspect="1"/>
          </p:cNvPicPr>
          <p:nvPr/>
        </p:nvPicPr>
        <p:blipFill>
          <a:blip r:embed="rId3"/>
          <a:stretch>
            <a:fillRect/>
          </a:stretch>
        </p:blipFill>
        <p:spPr>
          <a:xfrm>
            <a:off x="6626087" y="1765231"/>
            <a:ext cx="544996" cy="544996"/>
          </a:xfrm>
          <a:prstGeom prst="rect">
            <a:avLst/>
          </a:prstGeom>
        </p:spPr>
      </p:pic>
      <p:pic>
        <p:nvPicPr>
          <p:cNvPr id="15" name="Picture 14">
            <a:extLst>
              <a:ext uri="{FF2B5EF4-FFF2-40B4-BE49-F238E27FC236}">
                <a16:creationId xmlns:a16="http://schemas.microsoft.com/office/drawing/2014/main" id="{DFF072FF-7721-FDA5-C380-D944D9426CA8}"/>
              </a:ext>
            </a:extLst>
          </p:cNvPr>
          <p:cNvPicPr>
            <a:picLocks noChangeAspect="1"/>
          </p:cNvPicPr>
          <p:nvPr/>
        </p:nvPicPr>
        <p:blipFill>
          <a:blip r:embed="rId4"/>
          <a:stretch>
            <a:fillRect/>
          </a:stretch>
        </p:blipFill>
        <p:spPr>
          <a:xfrm>
            <a:off x="8916505" y="1690688"/>
            <a:ext cx="495300" cy="288280"/>
          </a:xfrm>
          <a:prstGeom prst="rect">
            <a:avLst/>
          </a:prstGeom>
        </p:spPr>
      </p:pic>
      <p:pic>
        <p:nvPicPr>
          <p:cNvPr id="16" name="Picture 15">
            <a:extLst>
              <a:ext uri="{FF2B5EF4-FFF2-40B4-BE49-F238E27FC236}">
                <a16:creationId xmlns:a16="http://schemas.microsoft.com/office/drawing/2014/main" id="{D7B4FB1E-9F56-EFF4-A4D0-41B979F18CE9}"/>
              </a:ext>
            </a:extLst>
          </p:cNvPr>
          <p:cNvPicPr>
            <a:picLocks noChangeAspect="1"/>
          </p:cNvPicPr>
          <p:nvPr/>
        </p:nvPicPr>
        <p:blipFill>
          <a:blip r:embed="rId5"/>
          <a:stretch>
            <a:fillRect/>
          </a:stretch>
        </p:blipFill>
        <p:spPr>
          <a:xfrm>
            <a:off x="7536266" y="1690688"/>
            <a:ext cx="1266492" cy="212425"/>
          </a:xfrm>
          <a:prstGeom prst="rect">
            <a:avLst/>
          </a:prstGeom>
        </p:spPr>
      </p:pic>
      <p:pic>
        <p:nvPicPr>
          <p:cNvPr id="17" name="Picture 16">
            <a:extLst>
              <a:ext uri="{FF2B5EF4-FFF2-40B4-BE49-F238E27FC236}">
                <a16:creationId xmlns:a16="http://schemas.microsoft.com/office/drawing/2014/main" id="{802942DD-7AE3-57C2-701F-48C0D2505599}"/>
              </a:ext>
            </a:extLst>
          </p:cNvPr>
          <p:cNvPicPr>
            <a:picLocks noChangeAspect="1"/>
          </p:cNvPicPr>
          <p:nvPr/>
        </p:nvPicPr>
        <p:blipFill>
          <a:blip r:embed="rId6">
            <a:alphaModFix amt="50000"/>
          </a:blip>
          <a:stretch>
            <a:fillRect/>
          </a:stretch>
        </p:blipFill>
        <p:spPr>
          <a:xfrm>
            <a:off x="7580245" y="1968178"/>
            <a:ext cx="1222513" cy="361978"/>
          </a:xfrm>
          <a:prstGeom prst="rect">
            <a:avLst/>
          </a:prstGeom>
        </p:spPr>
      </p:pic>
      <p:pic>
        <p:nvPicPr>
          <p:cNvPr id="18" name="Picture 17">
            <a:extLst>
              <a:ext uri="{FF2B5EF4-FFF2-40B4-BE49-F238E27FC236}">
                <a16:creationId xmlns:a16="http://schemas.microsoft.com/office/drawing/2014/main" id="{07381744-E2B5-6F68-C9E3-074B38474252}"/>
              </a:ext>
            </a:extLst>
          </p:cNvPr>
          <p:cNvPicPr>
            <a:picLocks noChangeAspect="1"/>
          </p:cNvPicPr>
          <p:nvPr/>
        </p:nvPicPr>
        <p:blipFill rotWithShape="1">
          <a:blip r:embed="rId7"/>
          <a:srcRect l="79787" t="-26014"/>
          <a:stretch/>
        </p:blipFill>
        <p:spPr>
          <a:xfrm>
            <a:off x="9765295" y="1639214"/>
            <a:ext cx="447262" cy="278846"/>
          </a:xfrm>
          <a:prstGeom prst="rect">
            <a:avLst/>
          </a:prstGeom>
        </p:spPr>
      </p:pic>
      <p:pic>
        <p:nvPicPr>
          <p:cNvPr id="19" name="Picture 18">
            <a:extLst>
              <a:ext uri="{FF2B5EF4-FFF2-40B4-BE49-F238E27FC236}">
                <a16:creationId xmlns:a16="http://schemas.microsoft.com/office/drawing/2014/main" id="{4D4C5097-80EC-3C9F-5ACA-4C51C0945CA1}"/>
              </a:ext>
            </a:extLst>
          </p:cNvPr>
          <p:cNvPicPr>
            <a:picLocks noChangeAspect="1"/>
          </p:cNvPicPr>
          <p:nvPr/>
        </p:nvPicPr>
        <p:blipFill rotWithShape="1">
          <a:blip r:embed="rId8"/>
          <a:srcRect r="63026" b="2363"/>
          <a:stretch/>
        </p:blipFill>
        <p:spPr>
          <a:xfrm>
            <a:off x="10215733" y="2086754"/>
            <a:ext cx="303043" cy="289854"/>
          </a:xfrm>
          <a:prstGeom prst="rect">
            <a:avLst/>
          </a:prstGeom>
        </p:spPr>
      </p:pic>
      <p:pic>
        <p:nvPicPr>
          <p:cNvPr id="20" name="Picture 19">
            <a:extLst>
              <a:ext uri="{FF2B5EF4-FFF2-40B4-BE49-F238E27FC236}">
                <a16:creationId xmlns:a16="http://schemas.microsoft.com/office/drawing/2014/main" id="{34C6D35C-EE84-71C7-C4A5-87F08F562DB5}"/>
              </a:ext>
            </a:extLst>
          </p:cNvPr>
          <p:cNvPicPr>
            <a:picLocks noChangeAspect="1"/>
          </p:cNvPicPr>
          <p:nvPr/>
        </p:nvPicPr>
        <p:blipFill>
          <a:blip r:embed="rId9"/>
          <a:stretch>
            <a:fillRect/>
          </a:stretch>
        </p:blipFill>
        <p:spPr>
          <a:xfrm>
            <a:off x="10587659" y="1701478"/>
            <a:ext cx="266700" cy="266700"/>
          </a:xfrm>
          <a:prstGeom prst="rect">
            <a:avLst/>
          </a:prstGeom>
        </p:spPr>
      </p:pic>
      <p:pic>
        <p:nvPicPr>
          <p:cNvPr id="21" name="Picture 20">
            <a:extLst>
              <a:ext uri="{FF2B5EF4-FFF2-40B4-BE49-F238E27FC236}">
                <a16:creationId xmlns:a16="http://schemas.microsoft.com/office/drawing/2014/main" id="{E4B28B62-8A1E-ED58-A9E7-992A977ACB9C}"/>
              </a:ext>
            </a:extLst>
          </p:cNvPr>
          <p:cNvPicPr>
            <a:picLocks noChangeAspect="1"/>
          </p:cNvPicPr>
          <p:nvPr/>
        </p:nvPicPr>
        <p:blipFill>
          <a:blip r:embed="rId10"/>
          <a:stretch>
            <a:fillRect/>
          </a:stretch>
        </p:blipFill>
        <p:spPr>
          <a:xfrm>
            <a:off x="11003548" y="2098243"/>
            <a:ext cx="231913" cy="231913"/>
          </a:xfrm>
          <a:prstGeom prst="rect">
            <a:avLst/>
          </a:prstGeom>
        </p:spPr>
      </p:pic>
      <p:pic>
        <p:nvPicPr>
          <p:cNvPr id="22" name="Picture 21">
            <a:extLst>
              <a:ext uri="{FF2B5EF4-FFF2-40B4-BE49-F238E27FC236}">
                <a16:creationId xmlns:a16="http://schemas.microsoft.com/office/drawing/2014/main" id="{5EF87399-4B1B-4897-02FD-97A4230EA3BC}"/>
              </a:ext>
            </a:extLst>
          </p:cNvPr>
          <p:cNvPicPr>
            <a:picLocks noChangeAspect="1"/>
          </p:cNvPicPr>
          <p:nvPr/>
        </p:nvPicPr>
        <p:blipFill>
          <a:blip r:embed="rId11"/>
          <a:stretch>
            <a:fillRect/>
          </a:stretch>
        </p:blipFill>
        <p:spPr>
          <a:xfrm>
            <a:off x="11353800" y="1696887"/>
            <a:ext cx="266700" cy="200025"/>
          </a:xfrm>
          <a:prstGeom prst="rect">
            <a:avLst/>
          </a:prstGeom>
        </p:spPr>
      </p:pic>
      <p:sp>
        <p:nvSpPr>
          <p:cNvPr id="23" name="Arrow: Right 22">
            <a:extLst>
              <a:ext uri="{FF2B5EF4-FFF2-40B4-BE49-F238E27FC236}">
                <a16:creationId xmlns:a16="http://schemas.microsoft.com/office/drawing/2014/main" id="{EF0ED594-F035-FE2E-593A-E1B8A3143E7E}"/>
              </a:ext>
            </a:extLst>
          </p:cNvPr>
          <p:cNvSpPr/>
          <p:nvPr/>
        </p:nvSpPr>
        <p:spPr>
          <a:xfrm>
            <a:off x="1061104" y="2853004"/>
            <a:ext cx="10058400" cy="60131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Transferrable Skill</a:t>
            </a:r>
          </a:p>
        </p:txBody>
      </p:sp>
      <p:grpSp>
        <p:nvGrpSpPr>
          <p:cNvPr id="36" name="Group 35">
            <a:extLst>
              <a:ext uri="{FF2B5EF4-FFF2-40B4-BE49-F238E27FC236}">
                <a16:creationId xmlns:a16="http://schemas.microsoft.com/office/drawing/2014/main" id="{27AF6C2C-2110-1C16-C980-D73B90B9D7B1}"/>
              </a:ext>
            </a:extLst>
          </p:cNvPr>
          <p:cNvGrpSpPr/>
          <p:nvPr/>
        </p:nvGrpSpPr>
        <p:grpSpPr>
          <a:xfrm>
            <a:off x="3163141" y="4447761"/>
            <a:ext cx="2164233" cy="1522452"/>
            <a:chOff x="3163141" y="4447761"/>
            <a:chExt cx="2164233" cy="1522452"/>
          </a:xfrm>
        </p:grpSpPr>
        <p:sp>
          <p:nvSpPr>
            <p:cNvPr id="24" name="TextBox 23">
              <a:extLst>
                <a:ext uri="{FF2B5EF4-FFF2-40B4-BE49-F238E27FC236}">
                  <a16:creationId xmlns:a16="http://schemas.microsoft.com/office/drawing/2014/main" id="{A5AAB987-5F46-ED3F-563F-C8DCA0941B69}"/>
                </a:ext>
              </a:extLst>
            </p:cNvPr>
            <p:cNvSpPr txBox="1"/>
            <p:nvPr/>
          </p:nvSpPr>
          <p:spPr>
            <a:xfrm>
              <a:off x="3163141" y="5600881"/>
              <a:ext cx="1623391" cy="369332"/>
            </a:xfrm>
            <a:prstGeom prst="rect">
              <a:avLst/>
            </a:prstGeom>
            <a:noFill/>
          </p:spPr>
          <p:txBody>
            <a:bodyPr wrap="square" rtlCol="0">
              <a:spAutoFit/>
            </a:bodyPr>
            <a:lstStyle/>
            <a:p>
              <a:r>
                <a:rPr lang="en-GB" dirty="0"/>
                <a:t>Inexperienced</a:t>
              </a:r>
            </a:p>
          </p:txBody>
        </p:sp>
        <p:cxnSp>
          <p:nvCxnSpPr>
            <p:cNvPr id="28" name="Straight Arrow Connector 27">
              <a:extLst>
                <a:ext uri="{FF2B5EF4-FFF2-40B4-BE49-F238E27FC236}">
                  <a16:creationId xmlns:a16="http://schemas.microsoft.com/office/drawing/2014/main" id="{2D69C1CF-53A8-29EC-D482-CC4FE6213C59}"/>
                </a:ext>
              </a:extLst>
            </p:cNvPr>
            <p:cNvCxnSpPr>
              <a:stCxn id="24" idx="0"/>
            </p:cNvCxnSpPr>
            <p:nvPr/>
          </p:nvCxnSpPr>
          <p:spPr>
            <a:xfrm flipV="1">
              <a:off x="3974837" y="4447761"/>
              <a:ext cx="1352537" cy="115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3076F5E8-3DBE-039A-758E-566EA50C854B}"/>
              </a:ext>
            </a:extLst>
          </p:cNvPr>
          <p:cNvGrpSpPr/>
          <p:nvPr/>
        </p:nvGrpSpPr>
        <p:grpSpPr>
          <a:xfrm>
            <a:off x="5643769" y="4383157"/>
            <a:ext cx="1892497" cy="1606972"/>
            <a:chOff x="5643769" y="4383157"/>
            <a:chExt cx="1892497" cy="1606972"/>
          </a:xfrm>
        </p:grpSpPr>
        <p:sp>
          <p:nvSpPr>
            <p:cNvPr id="25" name="TextBox 24">
              <a:extLst>
                <a:ext uri="{FF2B5EF4-FFF2-40B4-BE49-F238E27FC236}">
                  <a16:creationId xmlns:a16="http://schemas.microsoft.com/office/drawing/2014/main" id="{70B8DCAB-C1A0-E20A-42D5-E56E4890DB77}"/>
                </a:ext>
              </a:extLst>
            </p:cNvPr>
            <p:cNvSpPr txBox="1"/>
            <p:nvPr/>
          </p:nvSpPr>
          <p:spPr>
            <a:xfrm>
              <a:off x="5643769" y="5620797"/>
              <a:ext cx="1623391" cy="369332"/>
            </a:xfrm>
            <a:prstGeom prst="rect">
              <a:avLst/>
            </a:prstGeom>
            <a:noFill/>
          </p:spPr>
          <p:txBody>
            <a:bodyPr wrap="square" rtlCol="0">
              <a:spAutoFit/>
            </a:bodyPr>
            <a:lstStyle/>
            <a:p>
              <a:r>
                <a:rPr lang="en-GB" dirty="0"/>
                <a:t>No experience</a:t>
              </a:r>
            </a:p>
          </p:txBody>
        </p:sp>
        <p:cxnSp>
          <p:nvCxnSpPr>
            <p:cNvPr id="30" name="Straight Arrow Connector 29">
              <a:extLst>
                <a:ext uri="{FF2B5EF4-FFF2-40B4-BE49-F238E27FC236}">
                  <a16:creationId xmlns:a16="http://schemas.microsoft.com/office/drawing/2014/main" id="{33361BB5-ED07-0065-41B4-F8E87816588F}"/>
                </a:ext>
              </a:extLst>
            </p:cNvPr>
            <p:cNvCxnSpPr>
              <a:stCxn id="25" idx="0"/>
            </p:cNvCxnSpPr>
            <p:nvPr/>
          </p:nvCxnSpPr>
          <p:spPr>
            <a:xfrm flipV="1">
              <a:off x="6455465" y="4383157"/>
              <a:ext cx="1080801" cy="1237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57602B2-7A40-C743-96D8-7B7216863E88}"/>
              </a:ext>
            </a:extLst>
          </p:cNvPr>
          <p:cNvGrpSpPr/>
          <p:nvPr/>
        </p:nvGrpSpPr>
        <p:grpSpPr>
          <a:xfrm>
            <a:off x="7902161" y="4244009"/>
            <a:ext cx="1863134" cy="1690867"/>
            <a:chOff x="7902161" y="4244009"/>
            <a:chExt cx="1863134" cy="1690867"/>
          </a:xfrm>
        </p:grpSpPr>
        <p:sp>
          <p:nvSpPr>
            <p:cNvPr id="26" name="TextBox 25">
              <a:extLst>
                <a:ext uri="{FF2B5EF4-FFF2-40B4-BE49-F238E27FC236}">
                  <a16:creationId xmlns:a16="http://schemas.microsoft.com/office/drawing/2014/main" id="{587CCE8C-E287-DB2C-19D5-23D27B297971}"/>
                </a:ext>
              </a:extLst>
            </p:cNvPr>
            <p:cNvSpPr txBox="1"/>
            <p:nvPr/>
          </p:nvSpPr>
          <p:spPr>
            <a:xfrm>
              <a:off x="7902161" y="5565544"/>
              <a:ext cx="1623391" cy="369332"/>
            </a:xfrm>
            <a:prstGeom prst="rect">
              <a:avLst/>
            </a:prstGeom>
            <a:noFill/>
          </p:spPr>
          <p:txBody>
            <a:bodyPr wrap="square" rtlCol="0">
              <a:spAutoFit/>
            </a:bodyPr>
            <a:lstStyle/>
            <a:p>
              <a:r>
                <a:rPr lang="en-GB" dirty="0"/>
                <a:t>No experience</a:t>
              </a:r>
            </a:p>
          </p:txBody>
        </p:sp>
        <p:cxnSp>
          <p:nvCxnSpPr>
            <p:cNvPr id="32" name="Straight Arrow Connector 31">
              <a:extLst>
                <a:ext uri="{FF2B5EF4-FFF2-40B4-BE49-F238E27FC236}">
                  <a16:creationId xmlns:a16="http://schemas.microsoft.com/office/drawing/2014/main" id="{F0351CC3-53B3-08D7-60CD-9A2E1A344EAC}"/>
                </a:ext>
              </a:extLst>
            </p:cNvPr>
            <p:cNvCxnSpPr>
              <a:stCxn id="26" idx="0"/>
            </p:cNvCxnSpPr>
            <p:nvPr/>
          </p:nvCxnSpPr>
          <p:spPr>
            <a:xfrm flipV="1">
              <a:off x="8713857" y="4244009"/>
              <a:ext cx="1051438" cy="132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F0146C6-F3FA-207C-BD9A-9CE817676FF1}"/>
                </a:ext>
              </a:extLst>
            </p:cNvPr>
            <p:cNvCxnSpPr>
              <a:cxnSpLocks/>
              <a:stCxn id="26" idx="0"/>
            </p:cNvCxnSpPr>
            <p:nvPr/>
          </p:nvCxnSpPr>
          <p:spPr>
            <a:xfrm flipV="1">
              <a:off x="8713857" y="4792572"/>
              <a:ext cx="1051438" cy="772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56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9437511" y="4920313"/>
            <a:ext cx="2404535" cy="1661993"/>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not a </a:t>
            </a:r>
          </a:p>
          <a:p>
            <a:pPr algn="ctr"/>
            <a:r>
              <a:rPr lang="en-US" sz="2400" b="0" cap="none" spc="0" dirty="0">
                <a:ln w="0"/>
                <a:solidFill>
                  <a:schemeClr val="accent1"/>
                </a:solidFill>
                <a:effectLst>
                  <a:outerShdw blurRad="38100" dist="25400" dir="5400000" algn="ctr" rotWithShape="0">
                    <a:srgbClr val="6E747A">
                      <a:alpha val="43000"/>
                    </a:srgbClr>
                  </a:outerShdw>
                </a:effectLst>
              </a:rPr>
              <a:t>soft skills </a:t>
            </a:r>
          </a:p>
          <a:p>
            <a:pPr algn="ctr"/>
            <a:r>
              <a:rPr lang="en-US" sz="2400" b="0" cap="none" spc="0" dirty="0">
                <a:ln w="0"/>
                <a:solidFill>
                  <a:schemeClr val="accent1"/>
                </a:solidFill>
                <a:effectLst>
                  <a:outerShdw blurRad="38100" dist="25400" dir="5400000" algn="ctr" rotWithShape="0">
                    <a:srgbClr val="6E747A">
                      <a:alpha val="43000"/>
                    </a:srgbClr>
                  </a:outerShdw>
                </a:effectLst>
              </a:rPr>
              <a:t>PD course </a:t>
            </a:r>
          </a:p>
        </p:txBody>
      </p:sp>
    </p:spTree>
    <p:extLst>
      <p:ext uri="{BB962C8B-B14F-4D97-AF65-F5344CB8AC3E}">
        <p14:creationId xmlns:p14="http://schemas.microsoft.com/office/powerpoint/2010/main" val="416132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4"/>
          <a:stretch>
            <a:fillRect/>
          </a:stretch>
        </p:blipFill>
        <p:spPr>
          <a:xfrm>
            <a:off x="1601788" y="1289050"/>
            <a:ext cx="3930650"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5"/>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5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Selection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1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I+1 to LENGTH-2)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(A[I] &gt;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2031325"/>
          </a:xfrm>
          <a:prstGeom prst="rect">
            <a:avLst/>
          </a:prstGeom>
          <a:noFill/>
        </p:spPr>
        <p:txBody>
          <a:bodyPr wrap="square" rtlCol="0">
            <a:spAutoFit/>
          </a:bodyPr>
          <a:lstStyle/>
          <a:p>
            <a:r>
              <a:rPr lang="en-GB" dirty="0"/>
              <a:t>Start by looking at the first element (using index variable I)</a:t>
            </a:r>
          </a:p>
          <a:p>
            <a:r>
              <a:rPr lang="en-GB" dirty="0"/>
              <a:t>Look at every element to the right of I (using index variable J)</a:t>
            </a:r>
          </a:p>
          <a:p>
            <a:r>
              <a:rPr lang="en-GB" dirty="0"/>
              <a:t>If they are out of order, swap I with J. (So at the end of every loop of J, the next element in the final result has been SELECTED)</a:t>
            </a:r>
          </a:p>
          <a:p>
            <a:r>
              <a:rPr lang="en-GB" dirty="0"/>
              <a:t>Repeat with next I.</a:t>
            </a:r>
          </a:p>
          <a:p>
            <a:endParaRPr lang="en-GB" dirty="0"/>
          </a:p>
        </p:txBody>
      </p:sp>
      <p:pic>
        <p:nvPicPr>
          <p:cNvPr id="4" name="Screen Recording 3">
            <a:hlinkClick r:id="" action="ppaction://media"/>
            <a:extLst>
              <a:ext uri="{FF2B5EF4-FFF2-40B4-BE49-F238E27FC236}">
                <a16:creationId xmlns:a16="http://schemas.microsoft.com/office/drawing/2014/main" id="{83F06049-4BD3-3466-05A8-74C32A16001C}"/>
              </a:ext>
            </a:extLst>
          </p:cNvPr>
          <p:cNvPicPr>
            <a:picLocks noChangeAspect="1"/>
          </p:cNvPicPr>
          <p:nvPr>
            <a:videoFile r:link="rId1"/>
            <p:extLst>
              <p:ext uri="{DAA4B4D4-6D71-4841-9C94-3DE7FCFB9230}">
                <p14:media xmlns:p14="http://schemas.microsoft.com/office/powerpoint/2010/main" r:embed="rId2">
                  <p14:trim st="28093" end="6254.8"/>
                </p14:media>
              </p:ext>
            </p:extLst>
          </p:nvPr>
        </p:nvPicPr>
        <p:blipFill>
          <a:blip r:embed="rId4"/>
          <a:stretch>
            <a:fillRect/>
          </a:stretch>
        </p:blipFill>
        <p:spPr>
          <a:xfrm>
            <a:off x="361950" y="1352550"/>
            <a:ext cx="5600700" cy="2552700"/>
          </a:xfrm>
          <a:prstGeom prst="rect">
            <a:avLst/>
          </a:prstGeom>
        </p:spPr>
      </p:pic>
      <p:sp>
        <p:nvSpPr>
          <p:cNvPr id="7" name="TextBox 6">
            <a:extLst>
              <a:ext uri="{FF2B5EF4-FFF2-40B4-BE49-F238E27FC236}">
                <a16:creationId xmlns:a16="http://schemas.microsoft.com/office/drawing/2014/main" id="{46FC4D7F-0EDB-7FF6-1EC5-8AF692C4C3BF}"/>
              </a:ext>
            </a:extLst>
          </p:cNvPr>
          <p:cNvSpPr txBox="1"/>
          <p:nvPr/>
        </p:nvSpPr>
        <p:spPr>
          <a:xfrm>
            <a:off x="7115175" y="3819525"/>
            <a:ext cx="4371975" cy="2308324"/>
          </a:xfrm>
          <a:prstGeom prst="rect">
            <a:avLst/>
          </a:prstGeom>
          <a:noFill/>
        </p:spPr>
        <p:txBody>
          <a:bodyPr wrap="square" rtlCol="0">
            <a:spAutoFit/>
          </a:bodyPr>
          <a:lstStyle/>
          <a:p>
            <a:r>
              <a:rPr lang="en-GB" dirty="0"/>
              <a:t>Note how as soon as I moves on to the next position, everything to the left of it is already known to be in the right order in the final result. This is very useful if you only want the first few elements from a huge array. E.g. it might be a Google search returns millions of records, but it only wants to show a page at a time.</a:t>
            </a:r>
          </a:p>
        </p:txBody>
      </p:sp>
    </p:spTree>
    <p:extLst>
      <p:ext uri="{BB962C8B-B14F-4D97-AF65-F5344CB8AC3E}">
        <p14:creationId xmlns:p14="http://schemas.microsoft.com/office/powerpoint/2010/main" val="36694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Bubble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 = LENGTH-1 to 0</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J=0 to I-1) </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]&gt;A[</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(I,</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Start by looking at the LAST element (using index variable I)</a:t>
            </a:r>
          </a:p>
          <a:p>
            <a:r>
              <a:rPr lang="en-GB" dirty="0"/>
              <a:t>Starting with J=0, compare every pair of elements A[J], A[J+1] which are to the left of I. If they are out of order, then swap J with J+1.</a:t>
            </a:r>
          </a:p>
          <a:p>
            <a:r>
              <a:rPr lang="en-GB" dirty="0"/>
              <a:t>Decrement I.</a:t>
            </a:r>
          </a:p>
          <a:p>
            <a:endParaRPr lang="en-GB" dirty="0"/>
          </a:p>
        </p:txBody>
      </p:sp>
      <p:sp>
        <p:nvSpPr>
          <p:cNvPr id="7" name="TextBox 6">
            <a:extLst>
              <a:ext uri="{FF2B5EF4-FFF2-40B4-BE49-F238E27FC236}">
                <a16:creationId xmlns:a16="http://schemas.microsoft.com/office/drawing/2014/main" id="{46FC4D7F-0EDB-7FF6-1EC5-8AF692C4C3BF}"/>
              </a:ext>
            </a:extLst>
          </p:cNvPr>
          <p:cNvSpPr txBox="1"/>
          <p:nvPr/>
        </p:nvSpPr>
        <p:spPr>
          <a:xfrm>
            <a:off x="6838950" y="3333750"/>
            <a:ext cx="4371975" cy="1477328"/>
          </a:xfrm>
          <a:prstGeom prst="rect">
            <a:avLst/>
          </a:prstGeom>
          <a:noFill/>
        </p:spPr>
        <p:txBody>
          <a:bodyPr wrap="square" rtlCol="0">
            <a:spAutoFit/>
          </a:bodyPr>
          <a:lstStyle/>
          <a:p>
            <a:r>
              <a:rPr lang="en-GB" dirty="0"/>
              <a:t>Every time J increases, the largest element rises with it like a BUBBLE. Like the selection sort, after every iteration of I, the top few elements of the result are already available.</a:t>
            </a:r>
          </a:p>
        </p:txBody>
      </p:sp>
      <p:pic>
        <p:nvPicPr>
          <p:cNvPr id="3" name="Screen Recording 2">
            <a:hlinkClick r:id="" action="ppaction://media"/>
            <a:extLst>
              <a:ext uri="{FF2B5EF4-FFF2-40B4-BE49-F238E27FC236}">
                <a16:creationId xmlns:a16="http://schemas.microsoft.com/office/drawing/2014/main" id="{9DDD36C8-BD2F-BE1B-4D05-63C9FD9AA1F1}"/>
              </a:ext>
            </a:extLst>
          </p:cNvPr>
          <p:cNvPicPr>
            <a:picLocks noChangeAspect="1"/>
          </p:cNvPicPr>
          <p:nvPr>
            <a:videoFile r:link="rId1"/>
            <p:extLst>
              <p:ext uri="{DAA4B4D4-6D71-4841-9C94-3DE7FCFB9230}">
                <p14:media xmlns:p14="http://schemas.microsoft.com/office/powerpoint/2010/main" r:embed="rId2">
                  <p14:trim st="411" end="21828.3"/>
                </p14:media>
              </p:ext>
            </p:extLst>
          </p:nvPr>
        </p:nvPicPr>
        <p:blipFill>
          <a:blip r:embed="rId4"/>
          <a:stretch>
            <a:fillRect/>
          </a:stretch>
        </p:blipFill>
        <p:spPr>
          <a:xfrm>
            <a:off x="323850" y="1276350"/>
            <a:ext cx="5600700" cy="2552700"/>
          </a:xfrm>
          <a:prstGeom prst="rect">
            <a:avLst/>
          </a:prstGeom>
        </p:spPr>
      </p:pic>
      <p:sp>
        <p:nvSpPr>
          <p:cNvPr id="4" name="TextBox 3">
            <a:extLst>
              <a:ext uri="{FF2B5EF4-FFF2-40B4-BE49-F238E27FC236}">
                <a16:creationId xmlns:a16="http://schemas.microsoft.com/office/drawing/2014/main" id="{728C27C2-F35D-61E1-DDB5-2FB9795D67AE}"/>
              </a:ext>
            </a:extLst>
          </p:cNvPr>
          <p:cNvSpPr txBox="1"/>
          <p:nvPr/>
        </p:nvSpPr>
        <p:spPr>
          <a:xfrm>
            <a:off x="6953250" y="5172075"/>
            <a:ext cx="5010150" cy="1477328"/>
          </a:xfrm>
          <a:prstGeom prst="rect">
            <a:avLst/>
          </a:prstGeom>
          <a:noFill/>
        </p:spPr>
        <p:txBody>
          <a:bodyPr wrap="square" rtlCol="0">
            <a:spAutoFit/>
          </a:bodyPr>
          <a:lstStyle/>
          <a:p>
            <a:r>
              <a:rPr lang="en-GB" dirty="0"/>
              <a:t>Notice how few lines of code there are. If I’m stranded in a remote island in cyber-space where I don’t know the language well or the standard libraries, this is one I can write in my sleep. (But it’s not for production code usually)</a:t>
            </a:r>
          </a:p>
        </p:txBody>
      </p:sp>
    </p:spTree>
    <p:extLst>
      <p:ext uri="{BB962C8B-B14F-4D97-AF65-F5344CB8AC3E}">
        <p14:creationId xmlns:p14="http://schemas.microsoft.com/office/powerpoint/2010/main" val="5208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512445" y="1362710"/>
            <a:ext cx="11425555" cy="1754326"/>
          </a:xfrm>
          <a:prstGeom prst="rect">
            <a:avLst/>
          </a:prstGeom>
          <a:noFill/>
        </p:spPr>
        <p:txBody>
          <a:bodyPr wrap="square" rtlCol="0">
            <a:spAutoFit/>
          </a:bodyPr>
          <a:lstStyle/>
          <a:p>
            <a:r>
              <a:rPr lang="en-GB" dirty="0"/>
              <a:t>Divide the array into pairs of single elements</a:t>
            </a:r>
          </a:p>
          <a:p>
            <a:r>
              <a:rPr lang="en-GB" dirty="0"/>
              <a:t>For each pair, swap them if they are out of order</a:t>
            </a:r>
          </a:p>
          <a:p>
            <a:r>
              <a:rPr lang="en-GB" dirty="0"/>
              <a:t>For each pair of pairs, merge them into a sorted sub-array</a:t>
            </a:r>
          </a:p>
          <a:p>
            <a:r>
              <a:rPr lang="en-GB" dirty="0"/>
              <a:t>For each pair of pairs of pairs, merge them into a sorted sub-array</a:t>
            </a:r>
          </a:p>
          <a:p>
            <a:r>
              <a:rPr lang="en-GB" dirty="0"/>
              <a:t>For each pair of….., and so on</a:t>
            </a:r>
          </a:p>
          <a:p>
            <a:r>
              <a:rPr lang="en-GB" dirty="0"/>
              <a:t>Until we get to the last </a:t>
            </a:r>
          </a:p>
        </p:txBody>
      </p:sp>
      <p:grpSp>
        <p:nvGrpSpPr>
          <p:cNvPr id="80" name="Group 79">
            <a:extLst>
              <a:ext uri="{FF2B5EF4-FFF2-40B4-BE49-F238E27FC236}">
                <a16:creationId xmlns:a16="http://schemas.microsoft.com/office/drawing/2014/main" id="{B7C28EB6-AA61-08C1-4171-8B2353F12E34}"/>
              </a:ext>
            </a:extLst>
          </p:cNvPr>
          <p:cNvGrpSpPr/>
          <p:nvPr/>
        </p:nvGrpSpPr>
        <p:grpSpPr>
          <a:xfrm>
            <a:off x="661828" y="3078480"/>
            <a:ext cx="10211430" cy="527610"/>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4" name="Group 173">
            <a:extLst>
              <a:ext uri="{FF2B5EF4-FFF2-40B4-BE49-F238E27FC236}">
                <a16:creationId xmlns:a16="http://schemas.microsoft.com/office/drawing/2014/main" id="{C839BB43-07F1-C844-0477-D5C0B9E5FD0D}"/>
              </a:ext>
            </a:extLst>
          </p:cNvPr>
          <p:cNvGrpSpPr/>
          <p:nvPr/>
        </p:nvGrpSpPr>
        <p:grpSpPr>
          <a:xfrm>
            <a:off x="661828" y="3830498"/>
            <a:ext cx="2002121" cy="527610"/>
            <a:chOff x="661828" y="4469688"/>
            <a:chExt cx="783431" cy="366712"/>
          </a:xfrm>
        </p:grpSpPr>
        <p:sp>
          <p:nvSpPr>
            <p:cNvPr id="24" name="Rectangle 23">
              <a:extLst>
                <a:ext uri="{FF2B5EF4-FFF2-40B4-BE49-F238E27FC236}">
                  <a16:creationId xmlns:a16="http://schemas.microsoft.com/office/drawing/2014/main" id="{45722CDD-E4D1-96B8-06A7-E84BD4A50907}"/>
                </a:ext>
              </a:extLst>
            </p:cNvPr>
            <p:cNvSpPr/>
            <p:nvPr/>
          </p:nvSpPr>
          <p:spPr>
            <a:xfrm>
              <a:off x="661828"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9" name="Rectangle 28">
              <a:extLst>
                <a:ext uri="{FF2B5EF4-FFF2-40B4-BE49-F238E27FC236}">
                  <a16:creationId xmlns:a16="http://schemas.microsoft.com/office/drawing/2014/main" id="{5BD565D4-362C-2519-CBD0-7D3F7D403AAF}"/>
                </a:ext>
              </a:extLst>
            </p:cNvPr>
            <p:cNvSpPr/>
            <p:nvPr/>
          </p:nvSpPr>
          <p:spPr>
            <a:xfrm>
              <a:off x="6832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10833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grpSp>
      <p:grpSp>
        <p:nvGrpSpPr>
          <p:cNvPr id="177" name="Group 176">
            <a:extLst>
              <a:ext uri="{FF2B5EF4-FFF2-40B4-BE49-F238E27FC236}">
                <a16:creationId xmlns:a16="http://schemas.microsoft.com/office/drawing/2014/main" id="{E38A129F-0E52-5DE5-7F91-B58831BAE945}"/>
              </a:ext>
            </a:extLst>
          </p:cNvPr>
          <p:cNvGrpSpPr/>
          <p:nvPr/>
        </p:nvGrpSpPr>
        <p:grpSpPr>
          <a:xfrm>
            <a:off x="4766480" y="3830498"/>
            <a:ext cx="2002121" cy="527610"/>
            <a:chOff x="2267980" y="4469688"/>
            <a:chExt cx="783431" cy="366712"/>
          </a:xfrm>
        </p:grpSpPr>
        <p:sp>
          <p:nvSpPr>
            <p:cNvPr id="26" name="Rectangle 25">
              <a:extLst>
                <a:ext uri="{FF2B5EF4-FFF2-40B4-BE49-F238E27FC236}">
                  <a16:creationId xmlns:a16="http://schemas.microsoft.com/office/drawing/2014/main" id="{C2638483-8F84-7140-1E4F-6F8A90BFA751}"/>
                </a:ext>
              </a:extLst>
            </p:cNvPr>
            <p:cNvSpPr/>
            <p:nvPr/>
          </p:nvSpPr>
          <p:spPr>
            <a:xfrm>
              <a:off x="2267980"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3" name="Rectangle 32">
              <a:extLst>
                <a:ext uri="{FF2B5EF4-FFF2-40B4-BE49-F238E27FC236}">
                  <a16:creationId xmlns:a16="http://schemas.microsoft.com/office/drawing/2014/main" id="{32F3EEE5-E7ED-A84D-94B4-E90E23FEBC7D}"/>
                </a:ext>
              </a:extLst>
            </p:cNvPr>
            <p:cNvSpPr/>
            <p:nvPr/>
          </p:nvSpPr>
          <p:spPr>
            <a:xfrm>
              <a:off x="22834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26835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grpSp>
      <p:grpSp>
        <p:nvGrpSpPr>
          <p:cNvPr id="178" name="Group 177">
            <a:extLst>
              <a:ext uri="{FF2B5EF4-FFF2-40B4-BE49-F238E27FC236}">
                <a16:creationId xmlns:a16="http://schemas.microsoft.com/office/drawing/2014/main" id="{2EC7C29F-1C46-51D2-1423-D4E92E638FC8}"/>
              </a:ext>
            </a:extLst>
          </p:cNvPr>
          <p:cNvGrpSpPr/>
          <p:nvPr/>
        </p:nvGrpSpPr>
        <p:grpSpPr>
          <a:xfrm>
            <a:off x="6818805" y="3830498"/>
            <a:ext cx="2002121" cy="527610"/>
            <a:chOff x="3071056" y="4469688"/>
            <a:chExt cx="783431" cy="366712"/>
          </a:xfrm>
        </p:grpSpPr>
        <p:sp>
          <p:nvSpPr>
            <p:cNvPr id="27" name="Rectangle 26">
              <a:extLst>
                <a:ext uri="{FF2B5EF4-FFF2-40B4-BE49-F238E27FC236}">
                  <a16:creationId xmlns:a16="http://schemas.microsoft.com/office/drawing/2014/main" id="{D264539E-4D9E-CD95-4ED6-E73878140AC8}"/>
                </a:ext>
              </a:extLst>
            </p:cNvPr>
            <p:cNvSpPr/>
            <p:nvPr/>
          </p:nvSpPr>
          <p:spPr>
            <a:xfrm>
              <a:off x="3071056"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5" name="Rectangle 34">
              <a:extLst>
                <a:ext uri="{FF2B5EF4-FFF2-40B4-BE49-F238E27FC236}">
                  <a16:creationId xmlns:a16="http://schemas.microsoft.com/office/drawing/2014/main" id="{E8239B80-3AC9-92D9-61E9-1C09745524F2}"/>
                </a:ext>
              </a:extLst>
            </p:cNvPr>
            <p:cNvSpPr/>
            <p:nvPr/>
          </p:nvSpPr>
          <p:spPr>
            <a:xfrm>
              <a:off x="30835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34836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grpSp>
      <p:grpSp>
        <p:nvGrpSpPr>
          <p:cNvPr id="181" name="Group 180">
            <a:extLst>
              <a:ext uri="{FF2B5EF4-FFF2-40B4-BE49-F238E27FC236}">
                <a16:creationId xmlns:a16="http://schemas.microsoft.com/office/drawing/2014/main" id="{9BC4CA7B-6F19-0AD5-5572-14301AE880CC}"/>
              </a:ext>
            </a:extLst>
          </p:cNvPr>
          <p:cNvGrpSpPr/>
          <p:nvPr/>
        </p:nvGrpSpPr>
        <p:grpSpPr>
          <a:xfrm>
            <a:off x="8871136" y="3830498"/>
            <a:ext cx="2002124" cy="2031646"/>
            <a:chOff x="3874134" y="4469688"/>
            <a:chExt cx="783432" cy="1412082"/>
          </a:xfrm>
        </p:grpSpPr>
        <p:sp>
          <p:nvSpPr>
            <p:cNvPr id="28" name="Rectangle 27">
              <a:extLst>
                <a:ext uri="{FF2B5EF4-FFF2-40B4-BE49-F238E27FC236}">
                  <a16:creationId xmlns:a16="http://schemas.microsoft.com/office/drawing/2014/main" id="{EEC8BD47-269B-6953-6711-6984CCE7B290}"/>
                </a:ext>
              </a:extLst>
            </p:cNvPr>
            <p:cNvSpPr/>
            <p:nvPr/>
          </p:nvSpPr>
          <p:spPr>
            <a:xfrm>
              <a:off x="3874134"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7" name="Rectangle 36">
              <a:extLst>
                <a:ext uri="{FF2B5EF4-FFF2-40B4-BE49-F238E27FC236}">
                  <a16:creationId xmlns:a16="http://schemas.microsoft.com/office/drawing/2014/main" id="{F835C54C-5534-FC9F-37A5-F2FDE3B72EF8}"/>
                </a:ext>
              </a:extLst>
            </p:cNvPr>
            <p:cNvSpPr/>
            <p:nvPr/>
          </p:nvSpPr>
          <p:spPr>
            <a:xfrm>
              <a:off x="38836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42837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43" name="Rectangle 42">
              <a:extLst>
                <a:ext uri="{FF2B5EF4-FFF2-40B4-BE49-F238E27FC236}">
                  <a16:creationId xmlns:a16="http://schemas.microsoft.com/office/drawing/2014/main" id="{A36DF916-E7FC-DC11-ED53-1FA517746063}"/>
                </a:ext>
              </a:extLst>
            </p:cNvPr>
            <p:cNvSpPr/>
            <p:nvPr/>
          </p:nvSpPr>
          <p:spPr>
            <a:xfrm>
              <a:off x="3874134" y="4992373"/>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2" name="Rectangle 51">
              <a:extLst>
                <a:ext uri="{FF2B5EF4-FFF2-40B4-BE49-F238E27FC236}">
                  <a16:creationId xmlns:a16="http://schemas.microsoft.com/office/drawing/2014/main" id="{F99BD79E-5DCA-0051-3F42-2CFD18AF8915}"/>
                </a:ext>
              </a:extLst>
            </p:cNvPr>
            <p:cNvSpPr/>
            <p:nvPr/>
          </p:nvSpPr>
          <p:spPr>
            <a:xfrm>
              <a:off x="38836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42837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3874135" y="551505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5" name="Rectangle 64">
              <a:extLst>
                <a:ext uri="{FF2B5EF4-FFF2-40B4-BE49-F238E27FC236}">
                  <a16:creationId xmlns:a16="http://schemas.microsoft.com/office/drawing/2014/main" id="{21F0AC5A-037C-CBA6-3E72-4926E4FA5CD6}"/>
                </a:ext>
              </a:extLst>
            </p:cNvPr>
            <p:cNvSpPr/>
            <p:nvPr/>
          </p:nvSpPr>
          <p:spPr>
            <a:xfrm>
              <a:off x="38836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42837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5" name="Group 174">
            <a:extLst>
              <a:ext uri="{FF2B5EF4-FFF2-40B4-BE49-F238E27FC236}">
                <a16:creationId xmlns:a16="http://schemas.microsoft.com/office/drawing/2014/main" id="{586A1073-AC43-86F9-033F-D7F3D6A3F00A}"/>
              </a:ext>
            </a:extLst>
          </p:cNvPr>
          <p:cNvGrpSpPr/>
          <p:nvPr/>
        </p:nvGrpSpPr>
        <p:grpSpPr>
          <a:xfrm>
            <a:off x="2714154" y="3582106"/>
            <a:ext cx="2002121" cy="776002"/>
            <a:chOff x="1464904" y="4297045"/>
            <a:chExt cx="783431" cy="539355"/>
          </a:xfrm>
        </p:grpSpPr>
        <p:sp>
          <p:nvSpPr>
            <p:cNvPr id="25" name="Rectangle 24">
              <a:extLst>
                <a:ext uri="{FF2B5EF4-FFF2-40B4-BE49-F238E27FC236}">
                  <a16:creationId xmlns:a16="http://schemas.microsoft.com/office/drawing/2014/main" id="{5579F2D1-C730-3633-AC90-2118D4F85A4D}"/>
                </a:ext>
              </a:extLst>
            </p:cNvPr>
            <p:cNvSpPr/>
            <p:nvPr/>
          </p:nvSpPr>
          <p:spPr>
            <a:xfrm>
              <a:off x="1464904"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1" name="Rectangle 30">
              <a:extLst>
                <a:ext uri="{FF2B5EF4-FFF2-40B4-BE49-F238E27FC236}">
                  <a16:creationId xmlns:a16="http://schemas.microsoft.com/office/drawing/2014/main" id="{B8B79C3F-74DC-7D35-5A11-C4694C4C3352}"/>
                </a:ext>
              </a:extLst>
            </p:cNvPr>
            <p:cNvSpPr/>
            <p:nvPr/>
          </p:nvSpPr>
          <p:spPr>
            <a:xfrm>
              <a:off x="14833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18834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6" name="Group 175">
            <a:extLst>
              <a:ext uri="{FF2B5EF4-FFF2-40B4-BE49-F238E27FC236}">
                <a16:creationId xmlns:a16="http://schemas.microsoft.com/office/drawing/2014/main" id="{54EC2912-5575-30BB-BB6B-B2BCB0DC78C7}"/>
              </a:ext>
            </a:extLst>
          </p:cNvPr>
          <p:cNvGrpSpPr/>
          <p:nvPr/>
        </p:nvGrpSpPr>
        <p:grpSpPr>
          <a:xfrm>
            <a:off x="661828" y="4334124"/>
            <a:ext cx="4046844" cy="776002"/>
            <a:chOff x="661828" y="4819730"/>
            <a:chExt cx="1583532" cy="539355"/>
          </a:xfrm>
        </p:grpSpPr>
        <p:sp>
          <p:nvSpPr>
            <p:cNvPr id="39" name="Rectangle 38">
              <a:extLst>
                <a:ext uri="{FF2B5EF4-FFF2-40B4-BE49-F238E27FC236}">
                  <a16:creationId xmlns:a16="http://schemas.microsoft.com/office/drawing/2014/main" id="{DB7AEEFB-0A94-E664-100D-5BD8F409ECFD}"/>
                </a:ext>
              </a:extLst>
            </p:cNvPr>
            <p:cNvSpPr/>
            <p:nvPr/>
          </p:nvSpPr>
          <p:spPr>
            <a:xfrm>
              <a:off x="661828" y="4992373"/>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4" name="Rectangle 43">
              <a:extLst>
                <a:ext uri="{FF2B5EF4-FFF2-40B4-BE49-F238E27FC236}">
                  <a16:creationId xmlns:a16="http://schemas.microsoft.com/office/drawing/2014/main" id="{436CB1EF-676F-E1A9-DAF6-A09E5A6ACA11}"/>
                </a:ext>
              </a:extLst>
            </p:cNvPr>
            <p:cNvSpPr/>
            <p:nvPr/>
          </p:nvSpPr>
          <p:spPr>
            <a:xfrm>
              <a:off x="6832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10833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14833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18834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A63054AE-3002-6FA5-593A-A96E02259001}"/>
              </a:ext>
            </a:extLst>
          </p:cNvPr>
          <p:cNvGrpSpPr/>
          <p:nvPr/>
        </p:nvGrpSpPr>
        <p:grpSpPr>
          <a:xfrm>
            <a:off x="4766480" y="4334124"/>
            <a:ext cx="4055975" cy="776002"/>
            <a:chOff x="2267980" y="4819730"/>
            <a:chExt cx="1587105" cy="539355"/>
          </a:xfrm>
        </p:grpSpPr>
        <p:sp>
          <p:nvSpPr>
            <p:cNvPr id="41" name="Rectangle 40">
              <a:extLst>
                <a:ext uri="{FF2B5EF4-FFF2-40B4-BE49-F238E27FC236}">
                  <a16:creationId xmlns:a16="http://schemas.microsoft.com/office/drawing/2014/main" id="{3816D2F3-9F28-2BE4-D64C-7CE4A09B7CD3}"/>
                </a:ext>
              </a:extLst>
            </p:cNvPr>
            <p:cNvSpPr/>
            <p:nvPr/>
          </p:nvSpPr>
          <p:spPr>
            <a:xfrm>
              <a:off x="2267980" y="4992373"/>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8" name="Rectangle 47">
              <a:extLst>
                <a:ext uri="{FF2B5EF4-FFF2-40B4-BE49-F238E27FC236}">
                  <a16:creationId xmlns:a16="http://schemas.microsoft.com/office/drawing/2014/main" id="{19524DCD-0E5A-84D9-A7B7-7939773E43A0}"/>
                </a:ext>
              </a:extLst>
            </p:cNvPr>
            <p:cNvSpPr/>
            <p:nvPr/>
          </p:nvSpPr>
          <p:spPr>
            <a:xfrm>
              <a:off x="22834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26835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30835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34836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47462F18-BEC9-532D-CD51-F4FB46DEDECB}"/>
              </a:ext>
            </a:extLst>
          </p:cNvPr>
          <p:cNvGrpSpPr/>
          <p:nvPr/>
        </p:nvGrpSpPr>
        <p:grpSpPr>
          <a:xfrm>
            <a:off x="661828" y="5086142"/>
            <a:ext cx="8148457" cy="776002"/>
            <a:chOff x="661828" y="5342415"/>
            <a:chExt cx="3188495" cy="539355"/>
          </a:xfrm>
        </p:grpSpPr>
        <p:sp>
          <p:nvSpPr>
            <p:cNvPr id="54" name="Rectangle 53">
              <a:extLst>
                <a:ext uri="{FF2B5EF4-FFF2-40B4-BE49-F238E27FC236}">
                  <a16:creationId xmlns:a16="http://schemas.microsoft.com/office/drawing/2014/main" id="{B6451F66-A238-CA0A-DE47-2DA8CE0567E7}"/>
                </a:ext>
              </a:extLst>
            </p:cNvPr>
            <p:cNvSpPr/>
            <p:nvPr/>
          </p:nvSpPr>
          <p:spPr>
            <a:xfrm>
              <a:off x="661828" y="5515058"/>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7" name="Rectangle 56">
              <a:extLst>
                <a:ext uri="{FF2B5EF4-FFF2-40B4-BE49-F238E27FC236}">
                  <a16:creationId xmlns:a16="http://schemas.microsoft.com/office/drawing/2014/main" id="{65AF0175-3972-46EF-AC88-876E3907A205}"/>
                </a:ext>
              </a:extLst>
            </p:cNvPr>
            <p:cNvSpPr/>
            <p:nvPr/>
          </p:nvSpPr>
          <p:spPr>
            <a:xfrm>
              <a:off x="6832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10833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14833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18834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22834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26835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30835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34836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20500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245014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2050098" y="534241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28501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E7B8BFAF-BAD9-53AB-08D7-42EB2D6CFDB2}"/>
              </a:ext>
            </a:extLst>
          </p:cNvPr>
          <p:cNvGrpSpPr/>
          <p:nvPr/>
        </p:nvGrpSpPr>
        <p:grpSpPr>
          <a:xfrm>
            <a:off x="661828" y="5838160"/>
            <a:ext cx="10229692" cy="775999"/>
            <a:chOff x="661828" y="5865100"/>
            <a:chExt cx="4002883" cy="539353"/>
          </a:xfrm>
        </p:grpSpPr>
        <p:sp>
          <p:nvSpPr>
            <p:cNvPr id="67" name="Rectangle 66">
              <a:extLst>
                <a:ext uri="{FF2B5EF4-FFF2-40B4-BE49-F238E27FC236}">
                  <a16:creationId xmlns:a16="http://schemas.microsoft.com/office/drawing/2014/main" id="{EC110502-68D4-07F4-C085-C24C5294B84B}"/>
                </a:ext>
              </a:extLst>
            </p:cNvPr>
            <p:cNvSpPr/>
            <p:nvPr/>
          </p:nvSpPr>
          <p:spPr>
            <a:xfrm>
              <a:off x="661828" y="603774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70" name="Rectangle 69">
              <a:extLst>
                <a:ext uri="{FF2B5EF4-FFF2-40B4-BE49-F238E27FC236}">
                  <a16:creationId xmlns:a16="http://schemas.microsoft.com/office/drawing/2014/main" id="{AB8A6E9E-4FF8-720B-A433-C74D473DB6BB}"/>
                </a:ext>
              </a:extLst>
            </p:cNvPr>
            <p:cNvSpPr/>
            <p:nvPr/>
          </p:nvSpPr>
          <p:spPr>
            <a:xfrm>
              <a:off x="6832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10833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14833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18834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22834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26835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30835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34836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38836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42837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12499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16500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20500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24501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1249999" y="586510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3250249" y="586510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28501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325024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36502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66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4"/>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stCxn id="138" idx="0"/>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stCxn id="146" idx="0"/>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a:endCxn id="138"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Terminator 137">
            <a:extLst>
              <a:ext uri="{FF2B5EF4-FFF2-40B4-BE49-F238E27FC236}">
                <a16:creationId xmlns:a16="http://schemas.microsoft.com/office/drawing/2014/main" id="{8764222E-101E-1D95-5D0D-DAF1AB2C48C0}"/>
              </a:ext>
            </a:extLst>
          </p:cNvPr>
          <p:cNvSpPr/>
          <p:nvPr/>
        </p:nvSpPr>
        <p:spPr>
          <a:xfrm>
            <a:off x="6955941" y="399716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sp>
        <p:nvSpPr>
          <p:cNvPr id="146" name="Flowchart: Terminator 145">
            <a:extLst>
              <a:ext uri="{FF2B5EF4-FFF2-40B4-BE49-F238E27FC236}">
                <a16:creationId xmlns:a16="http://schemas.microsoft.com/office/drawing/2014/main" id="{24A66C03-A194-6AB3-73E8-01A66C0AA470}"/>
              </a:ext>
            </a:extLst>
          </p:cNvPr>
          <p:cNvSpPr/>
          <p:nvPr/>
        </p:nvSpPr>
        <p:spPr>
          <a:xfrm>
            <a:off x="10063763" y="471083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a:endCxn id="146" idx="2"/>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grpSp>
        <p:nvGrpSpPr>
          <p:cNvPr id="333" name="Group 332">
            <a:extLst>
              <a:ext uri="{FF2B5EF4-FFF2-40B4-BE49-F238E27FC236}">
                <a16:creationId xmlns:a16="http://schemas.microsoft.com/office/drawing/2014/main" id="{9B413D9A-1EF4-CA0F-C90D-FE5D233FAFCD}"/>
              </a:ext>
            </a:extLst>
          </p:cNvPr>
          <p:cNvGrpSpPr/>
          <p:nvPr/>
        </p:nvGrpSpPr>
        <p:grpSpPr>
          <a:xfrm>
            <a:off x="578947" y="1296222"/>
            <a:ext cx="10053209" cy="479646"/>
            <a:chOff x="578947" y="1296222"/>
            <a:chExt cx="10053209" cy="479646"/>
          </a:xfrm>
        </p:grpSpPr>
        <p:sp>
          <p:nvSpPr>
            <p:cNvPr id="6" name="Rectangle 5">
              <a:extLst>
                <a:ext uri="{FF2B5EF4-FFF2-40B4-BE49-F238E27FC236}">
                  <a16:creationId xmlns:a16="http://schemas.microsoft.com/office/drawing/2014/main" id="{EC621F18-778E-E126-D222-052FA7171173}"/>
                </a:ext>
              </a:extLst>
            </p:cNvPr>
            <p:cNvSpPr/>
            <p:nvPr/>
          </p:nvSpPr>
          <p:spPr>
            <a:xfrm>
              <a:off x="57894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160130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262366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364602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466838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569074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671310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773546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875782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9780189" y="1296222"/>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69</a:t>
              </a:r>
            </a:p>
          </p:txBody>
        </p:sp>
      </p:grpSp>
      <p:grpSp>
        <p:nvGrpSpPr>
          <p:cNvPr id="334" name="Group 333">
            <a:extLst>
              <a:ext uri="{FF2B5EF4-FFF2-40B4-BE49-F238E27FC236}">
                <a16:creationId xmlns:a16="http://schemas.microsoft.com/office/drawing/2014/main" id="{398092D3-2658-B0F4-75AD-3B77D557C1B9}"/>
              </a:ext>
            </a:extLst>
          </p:cNvPr>
          <p:cNvGrpSpPr/>
          <p:nvPr/>
        </p:nvGrpSpPr>
        <p:grpSpPr>
          <a:xfrm>
            <a:off x="574031" y="1775868"/>
            <a:ext cx="10053209" cy="4594452"/>
            <a:chOff x="574031" y="1775868"/>
            <a:chExt cx="10053209" cy="4594452"/>
          </a:xfrm>
        </p:grpSpPr>
        <p:cxnSp>
          <p:nvCxnSpPr>
            <p:cNvPr id="164" name="Straight Connector 163">
              <a:extLst>
                <a:ext uri="{FF2B5EF4-FFF2-40B4-BE49-F238E27FC236}">
                  <a16:creationId xmlns:a16="http://schemas.microsoft.com/office/drawing/2014/main" id="{F8E37580-B3AB-0E46-EBB1-A0EB01E42372}"/>
                </a:ext>
              </a:extLst>
            </p:cNvPr>
            <p:cNvCxnSpPr/>
            <p:nvPr/>
          </p:nvCxnSpPr>
          <p:spPr>
            <a:xfrm>
              <a:off x="6612556" y="2646947"/>
              <a:ext cx="0" cy="368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004298C-56EF-6360-163F-4AE2419AEA83}"/>
                </a:ext>
              </a:extLst>
            </p:cNvPr>
            <p:cNvCxnSpPr/>
            <p:nvPr/>
          </p:nvCxnSpPr>
          <p:spPr>
            <a:xfrm>
              <a:off x="7650480" y="2683844"/>
              <a:ext cx="0" cy="3686476"/>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E8EC406-A95E-92F8-63AD-C27A93C7AEB4}"/>
                </a:ext>
              </a:extLst>
            </p:cNvPr>
            <p:cNvSpPr/>
            <p:nvPr/>
          </p:nvSpPr>
          <p:spPr>
            <a:xfrm>
              <a:off x="57403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 name="Rectangle 3">
              <a:extLst>
                <a:ext uri="{FF2B5EF4-FFF2-40B4-BE49-F238E27FC236}">
                  <a16:creationId xmlns:a16="http://schemas.microsoft.com/office/drawing/2014/main" id="{855F518C-505C-23E9-A778-E83E5D704E1B}"/>
                </a:ext>
              </a:extLst>
            </p:cNvPr>
            <p:cNvSpPr/>
            <p:nvPr/>
          </p:nvSpPr>
          <p:spPr>
            <a:xfrm>
              <a:off x="159639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 name="Rectangle 4">
              <a:extLst>
                <a:ext uri="{FF2B5EF4-FFF2-40B4-BE49-F238E27FC236}">
                  <a16:creationId xmlns:a16="http://schemas.microsoft.com/office/drawing/2014/main" id="{84DC1D4D-DD7E-AD71-7ED4-EF684A497AA9}"/>
                </a:ext>
              </a:extLst>
            </p:cNvPr>
            <p:cNvSpPr/>
            <p:nvPr/>
          </p:nvSpPr>
          <p:spPr>
            <a:xfrm>
              <a:off x="261875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 name="Rectangle 6">
              <a:extLst>
                <a:ext uri="{FF2B5EF4-FFF2-40B4-BE49-F238E27FC236}">
                  <a16:creationId xmlns:a16="http://schemas.microsoft.com/office/drawing/2014/main" id="{1B4E3447-B342-E421-1902-9C089E6900E7}"/>
                </a:ext>
              </a:extLst>
            </p:cNvPr>
            <p:cNvSpPr/>
            <p:nvPr/>
          </p:nvSpPr>
          <p:spPr>
            <a:xfrm>
              <a:off x="364111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9" name="Rectangle 8">
              <a:extLst>
                <a:ext uri="{FF2B5EF4-FFF2-40B4-BE49-F238E27FC236}">
                  <a16:creationId xmlns:a16="http://schemas.microsoft.com/office/drawing/2014/main" id="{0725FBBD-B6E3-BB62-B720-C2AB031542CC}"/>
                </a:ext>
              </a:extLst>
            </p:cNvPr>
            <p:cNvSpPr/>
            <p:nvPr/>
          </p:nvSpPr>
          <p:spPr>
            <a:xfrm>
              <a:off x="466347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40" name="Rectangle 39">
              <a:extLst>
                <a:ext uri="{FF2B5EF4-FFF2-40B4-BE49-F238E27FC236}">
                  <a16:creationId xmlns:a16="http://schemas.microsoft.com/office/drawing/2014/main" id="{A337306C-2D60-6732-747F-C0A66BA71C0D}"/>
                </a:ext>
              </a:extLst>
            </p:cNvPr>
            <p:cNvSpPr/>
            <p:nvPr/>
          </p:nvSpPr>
          <p:spPr>
            <a:xfrm>
              <a:off x="5685832"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13</a:t>
              </a:r>
            </a:p>
          </p:txBody>
        </p:sp>
        <p:sp>
          <p:nvSpPr>
            <p:cNvPr id="42" name="Rectangle 41">
              <a:extLst>
                <a:ext uri="{FF2B5EF4-FFF2-40B4-BE49-F238E27FC236}">
                  <a16:creationId xmlns:a16="http://schemas.microsoft.com/office/drawing/2014/main" id="{01FC7132-B4D1-EC0A-0E05-05C7A2EB7615}"/>
                </a:ext>
              </a:extLst>
            </p:cNvPr>
            <p:cNvSpPr/>
            <p:nvPr/>
          </p:nvSpPr>
          <p:spPr>
            <a:xfrm>
              <a:off x="6708193" y="265519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5" name="Rectangle 54">
              <a:extLst>
                <a:ext uri="{FF2B5EF4-FFF2-40B4-BE49-F238E27FC236}">
                  <a16:creationId xmlns:a16="http://schemas.microsoft.com/office/drawing/2014/main" id="{A9E48B05-91CB-E99F-39EE-BC57AF84CE16}"/>
                </a:ext>
              </a:extLst>
            </p:cNvPr>
            <p:cNvSpPr/>
            <p:nvPr/>
          </p:nvSpPr>
          <p:spPr>
            <a:xfrm>
              <a:off x="773055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8" name="Rectangle 67">
              <a:extLst>
                <a:ext uri="{FF2B5EF4-FFF2-40B4-BE49-F238E27FC236}">
                  <a16:creationId xmlns:a16="http://schemas.microsoft.com/office/drawing/2014/main" id="{85A676CF-0149-D33F-74FC-70C5FCF1D864}"/>
                </a:ext>
              </a:extLst>
            </p:cNvPr>
            <p:cNvSpPr/>
            <p:nvPr/>
          </p:nvSpPr>
          <p:spPr>
            <a:xfrm>
              <a:off x="875291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9" name="Rectangle 68">
              <a:extLst>
                <a:ext uri="{FF2B5EF4-FFF2-40B4-BE49-F238E27FC236}">
                  <a16:creationId xmlns:a16="http://schemas.microsoft.com/office/drawing/2014/main" id="{75A2CBE7-EB13-1374-5D30-BC0347E65601}"/>
                </a:ext>
              </a:extLst>
            </p:cNvPr>
            <p:cNvSpPr/>
            <p:nvPr/>
          </p:nvSpPr>
          <p:spPr>
            <a:xfrm>
              <a:off x="9775273"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99</a:t>
              </a:r>
            </a:p>
          </p:txBody>
        </p:sp>
        <p:cxnSp>
          <p:nvCxnSpPr>
            <p:cNvPr id="82" name="Straight Arrow Connector 81">
              <a:extLst>
                <a:ext uri="{FF2B5EF4-FFF2-40B4-BE49-F238E27FC236}">
                  <a16:creationId xmlns:a16="http://schemas.microsoft.com/office/drawing/2014/main" id="{28233772-94A5-8F86-B5F5-29E22356DCC3}"/>
                </a:ext>
              </a:extLst>
            </p:cNvPr>
            <p:cNvCxnSpPr>
              <a:stCxn id="8" idx="2"/>
              <a:endCxn id="55" idx="0"/>
            </p:cNvCxnSpPr>
            <p:nvPr/>
          </p:nvCxnSpPr>
          <p:spPr>
            <a:xfrm>
              <a:off x="2027291" y="1775868"/>
              <a:ext cx="6129246"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8085306-07AD-491A-97ED-4FD06E1C783E}"/>
                </a:ext>
              </a:extLst>
            </p:cNvPr>
            <p:cNvCxnSpPr>
              <a:cxnSpLocks/>
              <a:stCxn id="13" idx="2"/>
              <a:endCxn id="68" idx="0"/>
            </p:cNvCxnSpPr>
            <p:nvPr/>
          </p:nvCxnSpPr>
          <p:spPr>
            <a:xfrm>
              <a:off x="509437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91C918-22F5-EF0F-47FE-8C17E36D6308}"/>
                </a:ext>
              </a:extLst>
            </p:cNvPr>
            <p:cNvCxnSpPr>
              <a:cxnSpLocks/>
              <a:stCxn id="14" idx="2"/>
              <a:endCxn id="69" idx="0"/>
            </p:cNvCxnSpPr>
            <p:nvPr/>
          </p:nvCxnSpPr>
          <p:spPr>
            <a:xfrm>
              <a:off x="611673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117427C-959B-5F81-27D4-2F580C6AB8F0}"/>
                </a:ext>
              </a:extLst>
            </p:cNvPr>
            <p:cNvCxnSpPr>
              <a:cxnSpLocks/>
              <a:stCxn id="6" idx="2"/>
              <a:endCxn id="3" idx="0"/>
            </p:cNvCxnSpPr>
            <p:nvPr/>
          </p:nvCxnSpPr>
          <p:spPr>
            <a:xfrm flipH="1">
              <a:off x="1000015" y="1775868"/>
              <a:ext cx="491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2CA8810-9C83-D832-1BC2-351685E4CC45}"/>
                </a:ext>
              </a:extLst>
            </p:cNvPr>
            <p:cNvCxnSpPr>
              <a:cxnSpLocks/>
              <a:stCxn id="11" idx="2"/>
              <a:endCxn id="4" idx="0"/>
            </p:cNvCxnSpPr>
            <p:nvPr/>
          </p:nvCxnSpPr>
          <p:spPr>
            <a:xfrm flipH="1">
              <a:off x="2022375" y="1775868"/>
              <a:ext cx="102727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6953E24-8971-182A-0EAC-C82B0C1F18B5}"/>
                </a:ext>
              </a:extLst>
            </p:cNvPr>
            <p:cNvCxnSpPr>
              <a:cxnSpLocks/>
              <a:stCxn id="12" idx="2"/>
              <a:endCxn id="5" idx="0"/>
            </p:cNvCxnSpPr>
            <p:nvPr/>
          </p:nvCxnSpPr>
          <p:spPr>
            <a:xfrm flipH="1">
              <a:off x="3044736" y="1775868"/>
              <a:ext cx="102727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FA1A3D3-CE9B-E40F-8FCD-5FCE8DE74406}"/>
                </a:ext>
              </a:extLst>
            </p:cNvPr>
            <p:cNvCxnSpPr>
              <a:cxnSpLocks/>
              <a:stCxn id="15" idx="2"/>
              <a:endCxn id="7" idx="0"/>
            </p:cNvCxnSpPr>
            <p:nvPr/>
          </p:nvCxnSpPr>
          <p:spPr>
            <a:xfrm flipH="1">
              <a:off x="406709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2C50C9B-2AF3-C5E5-DBB4-69867599E025}"/>
                </a:ext>
              </a:extLst>
            </p:cNvPr>
            <p:cNvCxnSpPr>
              <a:cxnSpLocks/>
              <a:stCxn id="16" idx="2"/>
              <a:endCxn id="9" idx="0"/>
            </p:cNvCxnSpPr>
            <p:nvPr/>
          </p:nvCxnSpPr>
          <p:spPr>
            <a:xfrm flipH="1">
              <a:off x="508945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7CCD4A6-7F86-549F-605B-3E21E5B0C997}"/>
                </a:ext>
              </a:extLst>
            </p:cNvPr>
            <p:cNvCxnSpPr>
              <a:cxnSpLocks/>
              <a:stCxn id="17" idx="2"/>
              <a:endCxn id="40" idx="0"/>
            </p:cNvCxnSpPr>
            <p:nvPr/>
          </p:nvCxnSpPr>
          <p:spPr>
            <a:xfrm flipH="1">
              <a:off x="611181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46DC0C-04E1-4B2A-592C-A6592B1AFCE7}"/>
                </a:ext>
              </a:extLst>
            </p:cNvPr>
            <p:cNvCxnSpPr>
              <a:cxnSpLocks/>
              <a:stCxn id="18" idx="2"/>
              <a:endCxn id="42" idx="0"/>
            </p:cNvCxnSpPr>
            <p:nvPr/>
          </p:nvCxnSpPr>
          <p:spPr>
            <a:xfrm flipH="1">
              <a:off x="7134177" y="1775868"/>
              <a:ext cx="3071996" cy="8793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456311BF-2703-B7FA-D4EE-9E09976A0E74}"/>
                </a:ext>
              </a:extLst>
            </p:cNvPr>
            <p:cNvSpPr txBox="1"/>
            <p:nvPr/>
          </p:nvSpPr>
          <p:spPr>
            <a:xfrm>
              <a:off x="6833936" y="32437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a:t>
              </a:r>
              <a:endParaRPr lang="en-GB" b="1" dirty="0">
                <a:ln w="15875">
                  <a:solidFill>
                    <a:schemeClr val="bg1">
                      <a:lumMod val="95000"/>
                    </a:schemeClr>
                  </a:solidFill>
                </a:ln>
              </a:endParaRPr>
            </a:p>
          </p:txBody>
        </p:sp>
      </p:grpSp>
      <p:grpSp>
        <p:nvGrpSpPr>
          <p:cNvPr id="335" name="Group 334">
            <a:extLst>
              <a:ext uri="{FF2B5EF4-FFF2-40B4-BE49-F238E27FC236}">
                <a16:creationId xmlns:a16="http://schemas.microsoft.com/office/drawing/2014/main" id="{B6752DDE-5C15-E30A-4E65-7F6C0B1FEF0C}"/>
              </a:ext>
            </a:extLst>
          </p:cNvPr>
          <p:cNvGrpSpPr/>
          <p:nvPr/>
        </p:nvGrpSpPr>
        <p:grpSpPr>
          <a:xfrm>
            <a:off x="590073" y="3134841"/>
            <a:ext cx="5965372" cy="3214625"/>
            <a:chOff x="590073" y="3134841"/>
            <a:chExt cx="5965372" cy="3214625"/>
          </a:xfrm>
        </p:grpSpPr>
        <p:cxnSp>
          <p:nvCxnSpPr>
            <p:cNvPr id="246" name="Straight Connector 245">
              <a:extLst>
                <a:ext uri="{FF2B5EF4-FFF2-40B4-BE49-F238E27FC236}">
                  <a16:creationId xmlns:a16="http://schemas.microsoft.com/office/drawing/2014/main" id="{6E36B747-1800-D161-3296-5FFD10C46BE9}"/>
                </a:ext>
              </a:extLst>
            </p:cNvPr>
            <p:cNvCxnSpPr>
              <a:cxnSpLocks/>
            </p:cNvCxnSpPr>
            <p:nvPr/>
          </p:nvCxnSpPr>
          <p:spPr>
            <a:xfrm>
              <a:off x="1517583" y="3715351"/>
              <a:ext cx="0" cy="26341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52D4EA7-2083-DE33-180A-FD3C60E18C9C}"/>
                </a:ext>
              </a:extLst>
            </p:cNvPr>
            <p:cNvCxnSpPr>
              <a:cxnSpLocks/>
            </p:cNvCxnSpPr>
            <p:nvPr/>
          </p:nvCxnSpPr>
          <p:spPr>
            <a:xfrm>
              <a:off x="2545882" y="3773103"/>
              <a:ext cx="0" cy="2536259"/>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0C6DFFD-880B-13C3-E2BD-81646F7ED4A8}"/>
                </a:ext>
              </a:extLst>
            </p:cNvPr>
            <p:cNvSpPr/>
            <p:nvPr/>
          </p:nvSpPr>
          <p:spPr>
            <a:xfrm>
              <a:off x="2632234"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154" name="Rectangle 153">
              <a:extLst>
                <a:ext uri="{FF2B5EF4-FFF2-40B4-BE49-F238E27FC236}">
                  <a16:creationId xmlns:a16="http://schemas.microsoft.com/office/drawing/2014/main" id="{9FAA97F5-E1BF-E92E-7EA2-D36269273A6F}"/>
                </a:ext>
              </a:extLst>
            </p:cNvPr>
            <p:cNvSpPr/>
            <p:nvPr/>
          </p:nvSpPr>
          <p:spPr>
            <a:xfrm>
              <a:off x="3655072"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56" name="Rectangle 155">
              <a:extLst>
                <a:ext uri="{FF2B5EF4-FFF2-40B4-BE49-F238E27FC236}">
                  <a16:creationId xmlns:a16="http://schemas.microsoft.com/office/drawing/2014/main" id="{D81096FB-B7B8-FE6F-8010-549D91093318}"/>
                </a:ext>
              </a:extLst>
            </p:cNvPr>
            <p:cNvSpPr/>
            <p:nvPr/>
          </p:nvSpPr>
          <p:spPr>
            <a:xfrm>
              <a:off x="1618203"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55" name="Rectangle 154">
              <a:extLst>
                <a:ext uri="{FF2B5EF4-FFF2-40B4-BE49-F238E27FC236}">
                  <a16:creationId xmlns:a16="http://schemas.microsoft.com/office/drawing/2014/main" id="{D25EF2DD-3C59-342C-0C7F-C66238ADC77B}"/>
                </a:ext>
              </a:extLst>
            </p:cNvPr>
            <p:cNvSpPr/>
            <p:nvPr/>
          </p:nvSpPr>
          <p:spPr>
            <a:xfrm>
              <a:off x="590073"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a:t>
              </a:r>
            </a:p>
          </p:txBody>
        </p:sp>
        <p:sp>
          <p:nvSpPr>
            <p:cNvPr id="157" name="Rectangle 156">
              <a:extLst>
                <a:ext uri="{FF2B5EF4-FFF2-40B4-BE49-F238E27FC236}">
                  <a16:creationId xmlns:a16="http://schemas.microsoft.com/office/drawing/2014/main" id="{94FC2B19-4A0A-AA5D-43F3-B04BD96D7529}"/>
                </a:ext>
              </a:extLst>
            </p:cNvPr>
            <p:cNvSpPr/>
            <p:nvPr/>
          </p:nvSpPr>
          <p:spPr>
            <a:xfrm>
              <a:off x="4681118"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58" name="Rectangle 157">
              <a:extLst>
                <a:ext uri="{FF2B5EF4-FFF2-40B4-BE49-F238E27FC236}">
                  <a16:creationId xmlns:a16="http://schemas.microsoft.com/office/drawing/2014/main" id="{0EAA178E-E743-9FC8-9402-C45FF88744B2}"/>
                </a:ext>
              </a:extLst>
            </p:cNvPr>
            <p:cNvSpPr/>
            <p:nvPr/>
          </p:nvSpPr>
          <p:spPr>
            <a:xfrm>
              <a:off x="5703478"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43</a:t>
              </a:r>
            </a:p>
          </p:txBody>
        </p:sp>
        <p:cxnSp>
          <p:nvCxnSpPr>
            <p:cNvPr id="166" name="Straight Arrow Connector 165">
              <a:extLst>
                <a:ext uri="{FF2B5EF4-FFF2-40B4-BE49-F238E27FC236}">
                  <a16:creationId xmlns:a16="http://schemas.microsoft.com/office/drawing/2014/main" id="{3DD33979-F716-6098-5AC6-A2F8B7AF9631}"/>
                </a:ext>
              </a:extLst>
            </p:cNvPr>
            <p:cNvCxnSpPr>
              <a:cxnSpLocks/>
              <a:stCxn id="3" idx="2"/>
              <a:endCxn id="153" idx="0"/>
            </p:cNvCxnSpPr>
            <p:nvPr/>
          </p:nvCxnSpPr>
          <p:spPr>
            <a:xfrm>
              <a:off x="1000015" y="3134841"/>
              <a:ext cx="2058203"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3E6D0806-BFAA-B1CD-0F04-FDCE0B50E93D}"/>
                </a:ext>
              </a:extLst>
            </p:cNvPr>
            <p:cNvCxnSpPr>
              <a:cxnSpLocks/>
              <a:stCxn id="4" idx="2"/>
              <a:endCxn id="154" idx="0"/>
            </p:cNvCxnSpPr>
            <p:nvPr/>
          </p:nvCxnSpPr>
          <p:spPr>
            <a:xfrm>
              <a:off x="2022375" y="3134841"/>
              <a:ext cx="2058681"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DC60FA0F-EA4B-901A-8B1F-F91877CBB0D9}"/>
                </a:ext>
              </a:extLst>
            </p:cNvPr>
            <p:cNvCxnSpPr>
              <a:cxnSpLocks/>
              <a:stCxn id="5" idx="2"/>
              <a:endCxn id="155" idx="0"/>
            </p:cNvCxnSpPr>
            <p:nvPr/>
          </p:nvCxnSpPr>
          <p:spPr>
            <a:xfrm flipH="1">
              <a:off x="1016057" y="3134841"/>
              <a:ext cx="2028679"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13C1BD3C-7B5E-AB2C-9F38-5B4DCA2F56D5}"/>
                </a:ext>
              </a:extLst>
            </p:cNvPr>
            <p:cNvCxnSpPr>
              <a:cxnSpLocks/>
              <a:stCxn id="7" idx="2"/>
              <a:endCxn id="157" idx="0"/>
            </p:cNvCxnSpPr>
            <p:nvPr/>
          </p:nvCxnSpPr>
          <p:spPr>
            <a:xfrm>
              <a:off x="406709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836B7046-478C-D9A8-760B-4D5DB4576B22}"/>
                </a:ext>
              </a:extLst>
            </p:cNvPr>
            <p:cNvCxnSpPr>
              <a:cxnSpLocks/>
              <a:stCxn id="9" idx="2"/>
              <a:endCxn id="158" idx="0"/>
            </p:cNvCxnSpPr>
            <p:nvPr/>
          </p:nvCxnSpPr>
          <p:spPr>
            <a:xfrm>
              <a:off x="508945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618468D8-6373-F37E-8133-9AE410320787}"/>
                </a:ext>
              </a:extLst>
            </p:cNvPr>
            <p:cNvCxnSpPr>
              <a:cxnSpLocks/>
              <a:stCxn id="40" idx="2"/>
              <a:endCxn id="156" idx="0"/>
            </p:cNvCxnSpPr>
            <p:nvPr/>
          </p:nvCxnSpPr>
          <p:spPr>
            <a:xfrm flipH="1">
              <a:off x="2044187" y="3134841"/>
              <a:ext cx="4067629"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60D73C88-EF46-DC5C-CE05-42B0E16B7A31}"/>
                </a:ext>
              </a:extLst>
            </p:cNvPr>
            <p:cNvSpPr txBox="1"/>
            <p:nvPr/>
          </p:nvSpPr>
          <p:spPr>
            <a:xfrm>
              <a:off x="1788694" y="435864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P2</a:t>
              </a:r>
              <a:endParaRPr lang="en-GB" b="1" dirty="0">
                <a:ln w="15875">
                  <a:solidFill>
                    <a:schemeClr val="bg1">
                      <a:lumMod val="95000"/>
                    </a:schemeClr>
                  </a:solidFill>
                </a:ln>
              </a:endParaRPr>
            </a:p>
          </p:txBody>
        </p:sp>
      </p:grpSp>
      <p:grpSp>
        <p:nvGrpSpPr>
          <p:cNvPr id="336" name="Group 335">
            <a:extLst>
              <a:ext uri="{FF2B5EF4-FFF2-40B4-BE49-F238E27FC236}">
                <a16:creationId xmlns:a16="http://schemas.microsoft.com/office/drawing/2014/main" id="{621F128A-F2A9-8C4B-927B-454805110FA2}"/>
              </a:ext>
            </a:extLst>
          </p:cNvPr>
          <p:cNvGrpSpPr/>
          <p:nvPr/>
        </p:nvGrpSpPr>
        <p:grpSpPr>
          <a:xfrm>
            <a:off x="495701" y="4220891"/>
            <a:ext cx="946339" cy="2107721"/>
            <a:chOff x="495701" y="4220891"/>
            <a:chExt cx="946339" cy="2107721"/>
          </a:xfrm>
        </p:grpSpPr>
        <p:sp>
          <p:nvSpPr>
            <p:cNvPr id="203" name="Rectangle 202">
              <a:extLst>
                <a:ext uri="{FF2B5EF4-FFF2-40B4-BE49-F238E27FC236}">
                  <a16:creationId xmlns:a16="http://schemas.microsoft.com/office/drawing/2014/main" id="{39F56884-6DA9-DFE0-F171-776AB03E7D04}"/>
                </a:ext>
              </a:extLst>
            </p:cNvPr>
            <p:cNvSpPr/>
            <p:nvPr/>
          </p:nvSpPr>
          <p:spPr>
            <a:xfrm>
              <a:off x="590073"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cxnSp>
          <p:nvCxnSpPr>
            <p:cNvPr id="213" name="Straight Arrow Connector 212">
              <a:extLst>
                <a:ext uri="{FF2B5EF4-FFF2-40B4-BE49-F238E27FC236}">
                  <a16:creationId xmlns:a16="http://schemas.microsoft.com/office/drawing/2014/main" id="{13C6CA41-AD8C-DF0C-C83C-3489261AF0AC}"/>
                </a:ext>
              </a:extLst>
            </p:cNvPr>
            <p:cNvCxnSpPr>
              <a:cxnSpLocks/>
              <a:stCxn id="155" idx="2"/>
              <a:endCxn id="203" idx="0"/>
            </p:cNvCxnSpPr>
            <p:nvPr/>
          </p:nvCxnSpPr>
          <p:spPr>
            <a:xfrm>
              <a:off x="1016057" y="4220891"/>
              <a:ext cx="0"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364C43FA-1C4C-3D7E-40C6-4FED40269362}"/>
                </a:ext>
              </a:extLst>
            </p:cNvPr>
            <p:cNvCxnSpPr>
              <a:cxnSpLocks/>
            </p:cNvCxnSpPr>
            <p:nvPr/>
          </p:nvCxnSpPr>
          <p:spPr>
            <a:xfrm>
              <a:off x="495701" y="4716379"/>
              <a:ext cx="0" cy="1612233"/>
            </a:xfrm>
            <a:prstGeom prst="line">
              <a:avLst/>
            </a:prstGeom>
          </p:spPr>
          <p:style>
            <a:lnRef idx="2">
              <a:schemeClr val="accent1"/>
            </a:lnRef>
            <a:fillRef idx="0">
              <a:schemeClr val="accent1"/>
            </a:fillRef>
            <a:effectRef idx="1">
              <a:schemeClr val="accent1"/>
            </a:effectRef>
            <a:fontRef idx="minor">
              <a:schemeClr val="tx1"/>
            </a:fontRef>
          </p:style>
        </p:cxnSp>
        <p:sp>
          <p:nvSpPr>
            <p:cNvPr id="307" name="TextBox 306">
              <a:extLst>
                <a:ext uri="{FF2B5EF4-FFF2-40B4-BE49-F238E27FC236}">
                  <a16:creationId xmlns:a16="http://schemas.microsoft.com/office/drawing/2014/main" id="{61DE0D70-056A-B4B9-D65C-E24AF5EC7C9B}"/>
                </a:ext>
              </a:extLst>
            </p:cNvPr>
            <p:cNvSpPr txBox="1"/>
            <p:nvPr/>
          </p:nvSpPr>
          <p:spPr>
            <a:xfrm>
              <a:off x="739540" y="52249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P3</a:t>
              </a:r>
              <a:endParaRPr lang="en-GB" b="1" dirty="0">
                <a:ln w="15875">
                  <a:solidFill>
                    <a:schemeClr val="bg1">
                      <a:lumMod val="95000"/>
                    </a:schemeClr>
                  </a:solidFill>
                </a:ln>
              </a:endParaRPr>
            </a:p>
          </p:txBody>
        </p:sp>
      </p:grpSp>
      <p:grpSp>
        <p:nvGrpSpPr>
          <p:cNvPr id="362" name="Group 361">
            <a:extLst>
              <a:ext uri="{FF2B5EF4-FFF2-40B4-BE49-F238E27FC236}">
                <a16:creationId xmlns:a16="http://schemas.microsoft.com/office/drawing/2014/main" id="{F6516EC7-D06D-00CD-2163-6AC230D33A76}"/>
              </a:ext>
            </a:extLst>
          </p:cNvPr>
          <p:cNvGrpSpPr/>
          <p:nvPr/>
        </p:nvGrpSpPr>
        <p:grpSpPr>
          <a:xfrm>
            <a:off x="2632711" y="4220891"/>
            <a:ext cx="3921130" cy="2048366"/>
            <a:chOff x="2632711" y="4220891"/>
            <a:chExt cx="3921130" cy="2048366"/>
          </a:xfrm>
        </p:grpSpPr>
        <p:sp>
          <p:nvSpPr>
            <p:cNvPr id="205" name="Rectangle 204">
              <a:extLst>
                <a:ext uri="{FF2B5EF4-FFF2-40B4-BE49-F238E27FC236}">
                  <a16:creationId xmlns:a16="http://schemas.microsoft.com/office/drawing/2014/main" id="{65309559-5396-BF78-CDC8-CF8E56C50896}"/>
                </a:ext>
              </a:extLst>
            </p:cNvPr>
            <p:cNvSpPr/>
            <p:nvPr/>
          </p:nvSpPr>
          <p:spPr>
            <a:xfrm>
              <a:off x="3664697"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204" name="Rectangle 203">
              <a:extLst>
                <a:ext uri="{FF2B5EF4-FFF2-40B4-BE49-F238E27FC236}">
                  <a16:creationId xmlns:a16="http://schemas.microsoft.com/office/drawing/2014/main" id="{3C10D2B2-42C2-198B-8FDA-C8A6AFAF1CA8}"/>
                </a:ext>
              </a:extLst>
            </p:cNvPr>
            <p:cNvSpPr/>
            <p:nvPr/>
          </p:nvSpPr>
          <p:spPr>
            <a:xfrm>
              <a:off x="2632711"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207" name="Rectangle 206">
              <a:extLst>
                <a:ext uri="{FF2B5EF4-FFF2-40B4-BE49-F238E27FC236}">
                  <a16:creationId xmlns:a16="http://schemas.microsoft.com/office/drawing/2014/main" id="{AB7B1C6A-437D-4AB4-4472-81347EDB561F}"/>
                </a:ext>
              </a:extLst>
            </p:cNvPr>
            <p:cNvSpPr/>
            <p:nvPr/>
          </p:nvSpPr>
          <p:spPr>
            <a:xfrm>
              <a:off x="4679514" y="4634790"/>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36</a:t>
              </a:r>
            </a:p>
          </p:txBody>
        </p:sp>
        <p:cxnSp>
          <p:nvCxnSpPr>
            <p:cNvPr id="219" name="Straight Arrow Connector 218">
              <a:extLst>
                <a:ext uri="{FF2B5EF4-FFF2-40B4-BE49-F238E27FC236}">
                  <a16:creationId xmlns:a16="http://schemas.microsoft.com/office/drawing/2014/main" id="{6DE9699B-348E-7A8E-05E1-C03D6E59EE16}"/>
                </a:ext>
              </a:extLst>
            </p:cNvPr>
            <p:cNvCxnSpPr>
              <a:cxnSpLocks/>
              <a:stCxn id="153" idx="2"/>
              <a:endCxn id="204" idx="0"/>
            </p:cNvCxnSpPr>
            <p:nvPr/>
          </p:nvCxnSpPr>
          <p:spPr>
            <a:xfrm>
              <a:off x="3058218" y="4220891"/>
              <a:ext cx="477"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232BBEB1-19E9-747B-D59F-F159A2684508}"/>
                </a:ext>
              </a:extLst>
            </p:cNvPr>
            <p:cNvCxnSpPr>
              <a:cxnSpLocks/>
              <a:stCxn id="154" idx="2"/>
              <a:endCxn id="205" idx="0"/>
            </p:cNvCxnSpPr>
            <p:nvPr/>
          </p:nvCxnSpPr>
          <p:spPr>
            <a:xfrm>
              <a:off x="4081056" y="4220891"/>
              <a:ext cx="9625"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051E4F49-B5C3-282E-064D-94C937A28708}"/>
                </a:ext>
              </a:extLst>
            </p:cNvPr>
            <p:cNvCxnSpPr>
              <a:cxnSpLocks/>
              <a:stCxn id="157" idx="2"/>
              <a:endCxn id="207" idx="0"/>
            </p:cNvCxnSpPr>
            <p:nvPr/>
          </p:nvCxnSpPr>
          <p:spPr>
            <a:xfrm flipH="1">
              <a:off x="5105498" y="4220891"/>
              <a:ext cx="1604"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8" name="Rectangle 207">
              <a:extLst>
                <a:ext uri="{FF2B5EF4-FFF2-40B4-BE49-F238E27FC236}">
                  <a16:creationId xmlns:a16="http://schemas.microsoft.com/office/drawing/2014/main" id="{45DEC479-213E-E210-3170-A97D1525C8E2}"/>
                </a:ext>
              </a:extLst>
            </p:cNvPr>
            <p:cNvSpPr/>
            <p:nvPr/>
          </p:nvSpPr>
          <p:spPr>
            <a:xfrm>
              <a:off x="5701874"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cxnSp>
          <p:nvCxnSpPr>
            <p:cNvPr id="257" name="Straight Connector 256">
              <a:extLst>
                <a:ext uri="{FF2B5EF4-FFF2-40B4-BE49-F238E27FC236}">
                  <a16:creationId xmlns:a16="http://schemas.microsoft.com/office/drawing/2014/main" id="{215AE268-E762-BB78-BE7C-6E24F77813C7}"/>
                </a:ext>
              </a:extLst>
            </p:cNvPr>
            <p:cNvCxnSpPr>
              <a:cxnSpLocks/>
            </p:cNvCxnSpPr>
            <p:nvPr/>
          </p:nvCxnSpPr>
          <p:spPr>
            <a:xfrm>
              <a:off x="5614737" y="4629751"/>
              <a:ext cx="0" cy="16395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Arrow Connector 274">
              <a:extLst>
                <a:ext uri="{FF2B5EF4-FFF2-40B4-BE49-F238E27FC236}">
                  <a16:creationId xmlns:a16="http://schemas.microsoft.com/office/drawing/2014/main" id="{968AB408-3B22-8918-D0FF-7637881B9BD6}"/>
                </a:ext>
              </a:extLst>
            </p:cNvPr>
            <p:cNvCxnSpPr>
              <a:cxnSpLocks/>
              <a:stCxn id="158" idx="2"/>
              <a:endCxn id="208" idx="0"/>
            </p:cNvCxnSpPr>
            <p:nvPr/>
          </p:nvCxnSpPr>
          <p:spPr>
            <a:xfrm flipH="1">
              <a:off x="6127858" y="4220891"/>
              <a:ext cx="160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79ECDA9C-EF0E-C1B4-3F02-CBE7EB74DC63}"/>
                </a:ext>
              </a:extLst>
            </p:cNvPr>
            <p:cNvSpPr txBox="1"/>
            <p:nvPr/>
          </p:nvSpPr>
          <p:spPr>
            <a:xfrm>
              <a:off x="5879430" y="5157536"/>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P4</a:t>
              </a:r>
              <a:endParaRPr lang="en-GB" b="1" dirty="0">
                <a:ln w="15875">
                  <a:solidFill>
                    <a:schemeClr val="bg1">
                      <a:lumMod val="95000"/>
                    </a:schemeClr>
                  </a:solidFill>
                </a:ln>
              </a:endParaRPr>
            </a:p>
          </p:txBody>
        </p:sp>
      </p:grpSp>
      <p:grpSp>
        <p:nvGrpSpPr>
          <p:cNvPr id="363" name="Group 362">
            <a:extLst>
              <a:ext uri="{FF2B5EF4-FFF2-40B4-BE49-F238E27FC236}">
                <a16:creationId xmlns:a16="http://schemas.microsoft.com/office/drawing/2014/main" id="{4A88E74D-8AD1-9402-B8BE-F3ED8A4C7356}"/>
              </a:ext>
            </a:extLst>
          </p:cNvPr>
          <p:cNvGrpSpPr/>
          <p:nvPr/>
        </p:nvGrpSpPr>
        <p:grpSpPr>
          <a:xfrm>
            <a:off x="2611248" y="5114436"/>
            <a:ext cx="2901046" cy="1261358"/>
            <a:chOff x="2611248" y="5114436"/>
            <a:chExt cx="2901046" cy="1261358"/>
          </a:xfrm>
        </p:grpSpPr>
        <p:cxnSp>
          <p:nvCxnSpPr>
            <p:cNvPr id="194" name="Straight Connector 193">
              <a:extLst>
                <a:ext uri="{FF2B5EF4-FFF2-40B4-BE49-F238E27FC236}">
                  <a16:creationId xmlns:a16="http://schemas.microsoft.com/office/drawing/2014/main" id="{BA7D6C56-0BD0-E907-1D30-94B82205A3A9}"/>
                </a:ext>
              </a:extLst>
            </p:cNvPr>
            <p:cNvCxnSpPr>
              <a:cxnSpLocks/>
            </p:cNvCxnSpPr>
            <p:nvPr/>
          </p:nvCxnSpPr>
          <p:spPr>
            <a:xfrm>
              <a:off x="4580021" y="5390147"/>
              <a:ext cx="0" cy="951298"/>
            </a:xfrm>
            <a:prstGeom prst="line">
              <a:avLst/>
            </a:prstGeom>
          </p:spPr>
          <p:style>
            <a:lnRef idx="2">
              <a:schemeClr val="accent1"/>
            </a:lnRef>
            <a:fillRef idx="0">
              <a:schemeClr val="accent1"/>
            </a:fillRef>
            <a:effectRef idx="1">
              <a:schemeClr val="accent1"/>
            </a:effectRef>
            <a:fontRef idx="minor">
              <a:schemeClr val="tx1"/>
            </a:fontRef>
          </p:style>
        </p:cxnSp>
        <p:sp>
          <p:nvSpPr>
            <p:cNvPr id="231" name="Rectangle 230">
              <a:extLst>
                <a:ext uri="{FF2B5EF4-FFF2-40B4-BE49-F238E27FC236}">
                  <a16:creationId xmlns:a16="http://schemas.microsoft.com/office/drawing/2014/main" id="{A6D52854-630D-CB61-AD3A-D3BB60088849}"/>
                </a:ext>
              </a:extLst>
            </p:cNvPr>
            <p:cNvSpPr/>
            <p:nvPr/>
          </p:nvSpPr>
          <p:spPr>
            <a:xfrm>
              <a:off x="3653663" y="5261253"/>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19</a:t>
              </a:r>
            </a:p>
          </p:txBody>
        </p:sp>
        <p:sp>
          <p:nvSpPr>
            <p:cNvPr id="232" name="Rectangle 231">
              <a:extLst>
                <a:ext uri="{FF2B5EF4-FFF2-40B4-BE49-F238E27FC236}">
                  <a16:creationId xmlns:a16="http://schemas.microsoft.com/office/drawing/2014/main" id="{1257653D-53A5-7F39-DA3C-BD1F8E4EEB62}"/>
                </a:ext>
              </a:extLst>
            </p:cNvPr>
            <p:cNvSpPr/>
            <p:nvPr/>
          </p:nvSpPr>
          <p:spPr>
            <a:xfrm>
              <a:off x="2611248" y="5323928"/>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240" name="Straight Arrow Connector 239">
              <a:extLst>
                <a:ext uri="{FF2B5EF4-FFF2-40B4-BE49-F238E27FC236}">
                  <a16:creationId xmlns:a16="http://schemas.microsoft.com/office/drawing/2014/main" id="{7E8DE414-01D8-7D98-E209-A178695D3E20}"/>
                </a:ext>
              </a:extLst>
            </p:cNvPr>
            <p:cNvCxnSpPr>
              <a:cxnSpLocks/>
              <a:stCxn id="205" idx="2"/>
              <a:endCxn id="231" idx="0"/>
            </p:cNvCxnSpPr>
            <p:nvPr/>
          </p:nvCxnSpPr>
          <p:spPr>
            <a:xfrm flipH="1">
              <a:off x="4079647" y="5114436"/>
              <a:ext cx="11034" cy="14681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0B08C74F-574C-7870-2ED1-20C8147DAF91}"/>
                </a:ext>
              </a:extLst>
            </p:cNvPr>
            <p:cNvCxnSpPr>
              <a:cxnSpLocks/>
              <a:stCxn id="204" idx="2"/>
              <a:endCxn id="232" idx="0"/>
            </p:cNvCxnSpPr>
            <p:nvPr/>
          </p:nvCxnSpPr>
          <p:spPr>
            <a:xfrm flipH="1">
              <a:off x="3037232" y="5114436"/>
              <a:ext cx="21463" cy="20949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a16="http://schemas.microsoft.com/office/drawing/2014/main" id="{0547F977-0427-2079-4AD9-32B938858FE1}"/>
                </a:ext>
              </a:extLst>
            </p:cNvPr>
            <p:cNvSpPr/>
            <p:nvPr/>
          </p:nvSpPr>
          <p:spPr>
            <a:xfrm>
              <a:off x="4660327" y="5265348"/>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cxnSp>
          <p:nvCxnSpPr>
            <p:cNvPr id="295" name="Straight Arrow Connector 294">
              <a:extLst>
                <a:ext uri="{FF2B5EF4-FFF2-40B4-BE49-F238E27FC236}">
                  <a16:creationId xmlns:a16="http://schemas.microsoft.com/office/drawing/2014/main" id="{CF113493-7B5B-E6FD-56B2-68F5884AF308}"/>
                </a:ext>
              </a:extLst>
            </p:cNvPr>
            <p:cNvCxnSpPr>
              <a:cxnSpLocks/>
              <a:stCxn id="207" idx="2"/>
              <a:endCxn id="294" idx="0"/>
            </p:cNvCxnSpPr>
            <p:nvPr/>
          </p:nvCxnSpPr>
          <p:spPr>
            <a:xfrm flipH="1">
              <a:off x="5086311" y="5114436"/>
              <a:ext cx="19187" cy="15091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B56EC20F-FBBC-7033-8659-3C7B81963C0F}"/>
                </a:ext>
              </a:extLst>
            </p:cNvPr>
            <p:cNvSpPr txBox="1"/>
            <p:nvPr/>
          </p:nvSpPr>
          <p:spPr>
            <a:xfrm>
              <a:off x="4849528" y="5975684"/>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P5</a:t>
              </a:r>
              <a:endParaRPr lang="en-GB" b="1" dirty="0">
                <a:ln w="15875">
                  <a:solidFill>
                    <a:schemeClr val="bg1">
                      <a:lumMod val="95000"/>
                    </a:schemeClr>
                  </a:solidFill>
                </a:ln>
              </a:endParaRPr>
            </a:p>
          </p:txBody>
        </p:sp>
      </p:grpSp>
      <p:sp>
        <p:nvSpPr>
          <p:cNvPr id="313" name="TextBox 312">
            <a:extLst>
              <a:ext uri="{FF2B5EF4-FFF2-40B4-BE49-F238E27FC236}">
                <a16:creationId xmlns:a16="http://schemas.microsoft.com/office/drawing/2014/main" id="{1732BEF2-F91B-48BB-9ADB-75336DA42F81}"/>
              </a:ext>
            </a:extLst>
          </p:cNvPr>
          <p:cNvSpPr txBox="1"/>
          <p:nvPr/>
        </p:nvSpPr>
        <p:spPr>
          <a:xfrm>
            <a:off x="3855746"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P7</a:t>
            </a:r>
            <a:endParaRPr lang="en-GB" b="1" dirty="0">
              <a:ln w="15875">
                <a:solidFill>
                  <a:schemeClr val="bg1">
                    <a:lumMod val="95000"/>
                  </a:schemeClr>
                </a:solidFill>
              </a:ln>
            </a:endParaRPr>
          </a:p>
        </p:txBody>
      </p:sp>
      <p:grpSp>
        <p:nvGrpSpPr>
          <p:cNvPr id="340" name="Group 339">
            <a:extLst>
              <a:ext uri="{FF2B5EF4-FFF2-40B4-BE49-F238E27FC236}">
                <a16:creationId xmlns:a16="http://schemas.microsoft.com/office/drawing/2014/main" id="{36460FC1-98D8-BD23-CAC4-8A61481B958D}"/>
              </a:ext>
            </a:extLst>
          </p:cNvPr>
          <p:cNvGrpSpPr/>
          <p:nvPr/>
        </p:nvGrpSpPr>
        <p:grpSpPr>
          <a:xfrm>
            <a:off x="7748199" y="3134841"/>
            <a:ext cx="2980761" cy="3137623"/>
            <a:chOff x="7748199" y="3134841"/>
            <a:chExt cx="2980761" cy="3137623"/>
          </a:xfrm>
        </p:grpSpPr>
        <p:sp>
          <p:nvSpPr>
            <p:cNvPr id="160" name="Rectangle 159">
              <a:extLst>
                <a:ext uri="{FF2B5EF4-FFF2-40B4-BE49-F238E27FC236}">
                  <a16:creationId xmlns:a16="http://schemas.microsoft.com/office/drawing/2014/main" id="{2B5FC3AD-1C4B-637B-F1BB-81359D7BF52B}"/>
                </a:ext>
              </a:extLst>
            </p:cNvPr>
            <p:cNvSpPr/>
            <p:nvPr/>
          </p:nvSpPr>
          <p:spPr>
            <a:xfrm>
              <a:off x="7748199"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61" name="Rectangle 160">
              <a:extLst>
                <a:ext uri="{FF2B5EF4-FFF2-40B4-BE49-F238E27FC236}">
                  <a16:creationId xmlns:a16="http://schemas.microsoft.com/office/drawing/2014/main" id="{E241DF70-9441-B8E6-DCC0-0A0BDB687368}"/>
                </a:ext>
              </a:extLst>
            </p:cNvPr>
            <p:cNvSpPr/>
            <p:nvPr/>
          </p:nvSpPr>
          <p:spPr>
            <a:xfrm>
              <a:off x="8770559"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77</a:t>
              </a:r>
            </a:p>
          </p:txBody>
        </p:sp>
        <p:sp>
          <p:nvSpPr>
            <p:cNvPr id="162" name="Rectangle 161">
              <a:extLst>
                <a:ext uri="{FF2B5EF4-FFF2-40B4-BE49-F238E27FC236}">
                  <a16:creationId xmlns:a16="http://schemas.microsoft.com/office/drawing/2014/main" id="{BF456000-FC5F-A2EB-C1A4-A6263DD56254}"/>
                </a:ext>
              </a:extLst>
            </p:cNvPr>
            <p:cNvSpPr/>
            <p:nvPr/>
          </p:nvSpPr>
          <p:spPr>
            <a:xfrm>
              <a:off x="9792919"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97" name="Straight Arrow Connector 196">
              <a:extLst>
                <a:ext uri="{FF2B5EF4-FFF2-40B4-BE49-F238E27FC236}">
                  <a16:creationId xmlns:a16="http://schemas.microsoft.com/office/drawing/2014/main" id="{60756831-E0F9-29A3-C502-A60701202038}"/>
                </a:ext>
              </a:extLst>
            </p:cNvPr>
            <p:cNvCxnSpPr>
              <a:cxnSpLocks/>
              <a:stCxn id="55" idx="2"/>
              <a:endCxn id="160" idx="0"/>
            </p:cNvCxnSpPr>
            <p:nvPr/>
          </p:nvCxnSpPr>
          <p:spPr>
            <a:xfrm>
              <a:off x="815653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B142C28-0EA6-C2E7-552E-5461567D0B8C}"/>
                </a:ext>
              </a:extLst>
            </p:cNvPr>
            <p:cNvCxnSpPr>
              <a:cxnSpLocks/>
              <a:stCxn id="68" idx="2"/>
              <a:endCxn id="161" idx="0"/>
            </p:cNvCxnSpPr>
            <p:nvPr/>
          </p:nvCxnSpPr>
          <p:spPr>
            <a:xfrm>
              <a:off x="917889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CDF6D1A1-3A76-5400-3273-821304EB16EE}"/>
                </a:ext>
              </a:extLst>
            </p:cNvPr>
            <p:cNvCxnSpPr>
              <a:cxnSpLocks/>
            </p:cNvCxnSpPr>
            <p:nvPr/>
          </p:nvCxnSpPr>
          <p:spPr>
            <a:xfrm>
              <a:off x="10728960" y="3694497"/>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8D371AAC-423A-E64C-BC4A-0E98EBB0746E}"/>
                </a:ext>
              </a:extLst>
            </p:cNvPr>
            <p:cNvCxnSpPr>
              <a:cxnSpLocks/>
            </p:cNvCxnSpPr>
            <p:nvPr/>
          </p:nvCxnSpPr>
          <p:spPr>
            <a:xfrm>
              <a:off x="9707078" y="3673643"/>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38E32D49-820F-A92C-73FD-9486F1BCB2A0}"/>
                </a:ext>
              </a:extLst>
            </p:cNvPr>
            <p:cNvCxnSpPr>
              <a:cxnSpLocks/>
              <a:stCxn id="69" idx="2"/>
              <a:endCxn id="162" idx="0"/>
            </p:cNvCxnSpPr>
            <p:nvPr/>
          </p:nvCxnSpPr>
          <p:spPr>
            <a:xfrm>
              <a:off x="10201257" y="3134841"/>
              <a:ext cx="17646"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B18474B3-C6F7-1D3B-DDE9-56DD961A0FC3}"/>
                </a:ext>
              </a:extLst>
            </p:cNvPr>
            <p:cNvSpPr txBox="1"/>
            <p:nvPr/>
          </p:nvSpPr>
          <p:spPr>
            <a:xfrm>
              <a:off x="9957335" y="4329102"/>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P8</a:t>
              </a:r>
              <a:endParaRPr lang="en-GB" b="1" dirty="0">
                <a:ln w="15875">
                  <a:solidFill>
                    <a:schemeClr val="bg1">
                      <a:lumMod val="95000"/>
                    </a:schemeClr>
                  </a:solidFill>
                </a:ln>
              </a:endParaRPr>
            </a:p>
          </p:txBody>
        </p:sp>
      </p:grpSp>
      <p:grpSp>
        <p:nvGrpSpPr>
          <p:cNvPr id="341" name="Group 340">
            <a:extLst>
              <a:ext uri="{FF2B5EF4-FFF2-40B4-BE49-F238E27FC236}">
                <a16:creationId xmlns:a16="http://schemas.microsoft.com/office/drawing/2014/main" id="{0A065BCF-1A02-98EB-F583-9782C7C878D2}"/>
              </a:ext>
            </a:extLst>
          </p:cNvPr>
          <p:cNvGrpSpPr/>
          <p:nvPr/>
        </p:nvGrpSpPr>
        <p:grpSpPr>
          <a:xfrm>
            <a:off x="7746595" y="4220891"/>
            <a:ext cx="1874327" cy="2056387"/>
            <a:chOff x="7746595" y="4220891"/>
            <a:chExt cx="1874327" cy="2056387"/>
          </a:xfrm>
        </p:grpSpPr>
        <p:sp>
          <p:nvSpPr>
            <p:cNvPr id="210" name="Rectangle 209">
              <a:extLst>
                <a:ext uri="{FF2B5EF4-FFF2-40B4-BE49-F238E27FC236}">
                  <a16:creationId xmlns:a16="http://schemas.microsoft.com/office/drawing/2014/main" id="{2EDEA6F7-17EA-5C7A-21A9-172BCC545C46}"/>
                </a:ext>
              </a:extLst>
            </p:cNvPr>
            <p:cNvSpPr/>
            <p:nvPr/>
          </p:nvSpPr>
          <p:spPr>
            <a:xfrm>
              <a:off x="7746595"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211" name="Rectangle 210">
              <a:extLst>
                <a:ext uri="{FF2B5EF4-FFF2-40B4-BE49-F238E27FC236}">
                  <a16:creationId xmlns:a16="http://schemas.microsoft.com/office/drawing/2014/main" id="{8A089422-EB4F-028E-1566-151C40FD52F9}"/>
                </a:ext>
              </a:extLst>
            </p:cNvPr>
            <p:cNvSpPr/>
            <p:nvPr/>
          </p:nvSpPr>
          <p:spPr>
            <a:xfrm>
              <a:off x="8768955"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216" name="Straight Arrow Connector 215">
              <a:extLst>
                <a:ext uri="{FF2B5EF4-FFF2-40B4-BE49-F238E27FC236}">
                  <a16:creationId xmlns:a16="http://schemas.microsoft.com/office/drawing/2014/main" id="{64F30DAE-E15C-EE55-5130-03984150FFC4}"/>
                </a:ext>
              </a:extLst>
            </p:cNvPr>
            <p:cNvCxnSpPr>
              <a:cxnSpLocks/>
              <a:stCxn id="161" idx="2"/>
              <a:endCxn id="210" idx="0"/>
            </p:cNvCxnSpPr>
            <p:nvPr/>
          </p:nvCxnSpPr>
          <p:spPr>
            <a:xfrm flipH="1">
              <a:off x="8172579" y="4220891"/>
              <a:ext cx="102396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D9A6FB43-46F7-B5CF-9F4F-E5620EFF26FF}"/>
                </a:ext>
              </a:extLst>
            </p:cNvPr>
            <p:cNvCxnSpPr>
              <a:cxnSpLocks/>
              <a:stCxn id="160" idx="2"/>
              <a:endCxn id="211" idx="0"/>
            </p:cNvCxnSpPr>
            <p:nvPr/>
          </p:nvCxnSpPr>
          <p:spPr>
            <a:xfrm>
              <a:off x="8174183" y="4220891"/>
              <a:ext cx="1020756" cy="41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9A3D45F-6D49-0C31-395F-9387F60F2A09}"/>
                </a:ext>
              </a:extLst>
            </p:cNvPr>
            <p:cNvCxnSpPr>
              <a:cxnSpLocks/>
            </p:cNvCxnSpPr>
            <p:nvPr/>
          </p:nvCxnSpPr>
          <p:spPr>
            <a:xfrm>
              <a:off x="8673966" y="4637772"/>
              <a:ext cx="0" cy="1639506"/>
            </a:xfrm>
            <a:prstGeom prst="line">
              <a:avLst/>
            </a:prstGeom>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907D48A8-E5D9-B7BC-012A-94A15CB6CB20}"/>
                </a:ext>
              </a:extLst>
            </p:cNvPr>
            <p:cNvSpPr txBox="1"/>
            <p:nvPr/>
          </p:nvSpPr>
          <p:spPr>
            <a:xfrm>
              <a:off x="7916779" y="5176125"/>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P9</a:t>
              </a:r>
              <a:endParaRPr lang="en-GB" b="1" dirty="0">
                <a:ln w="15875">
                  <a:solidFill>
                    <a:schemeClr val="bg1">
                      <a:lumMod val="95000"/>
                    </a:schemeClr>
                  </a:solidFill>
                </a:ln>
              </a:endParaRPr>
            </a:p>
          </p:txBody>
        </p:sp>
      </p:grpSp>
      <p:sp>
        <p:nvSpPr>
          <p:cNvPr id="316" name="TextBox 315">
            <a:extLst>
              <a:ext uri="{FF2B5EF4-FFF2-40B4-BE49-F238E27FC236}">
                <a16:creationId xmlns:a16="http://schemas.microsoft.com/office/drawing/2014/main" id="{27272395-3EBA-5DB8-1888-7E9FFE0F2BA5}"/>
              </a:ext>
            </a:extLst>
          </p:cNvPr>
          <p:cNvSpPr txBox="1"/>
          <p:nvPr/>
        </p:nvSpPr>
        <p:spPr>
          <a:xfrm>
            <a:off x="8898557" y="5195376"/>
            <a:ext cx="64008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P10</a:t>
            </a:r>
            <a:endParaRPr lang="en-GB" b="1" dirty="0">
              <a:ln w="15875">
                <a:solidFill>
                  <a:schemeClr val="bg1">
                    <a:lumMod val="95000"/>
                  </a:schemeClr>
                </a:solidFill>
              </a:ln>
            </a:endParaRPr>
          </a:p>
        </p:txBody>
      </p:sp>
      <p:grpSp>
        <p:nvGrpSpPr>
          <p:cNvPr id="364" name="Group 363">
            <a:extLst>
              <a:ext uri="{FF2B5EF4-FFF2-40B4-BE49-F238E27FC236}">
                <a16:creationId xmlns:a16="http://schemas.microsoft.com/office/drawing/2014/main" id="{0AD41C33-69AF-0583-4AA8-650B25D94A34}"/>
              </a:ext>
            </a:extLst>
          </p:cNvPr>
          <p:cNvGrpSpPr/>
          <p:nvPr/>
        </p:nvGrpSpPr>
        <p:grpSpPr>
          <a:xfrm>
            <a:off x="2629811" y="5740899"/>
            <a:ext cx="1890372" cy="1117101"/>
            <a:chOff x="2629811" y="5740899"/>
            <a:chExt cx="1890372" cy="1117101"/>
          </a:xfrm>
        </p:grpSpPr>
        <p:cxnSp>
          <p:nvCxnSpPr>
            <p:cNvPr id="196" name="Straight Connector 195">
              <a:extLst>
                <a:ext uri="{FF2B5EF4-FFF2-40B4-BE49-F238E27FC236}">
                  <a16:creationId xmlns:a16="http://schemas.microsoft.com/office/drawing/2014/main" id="{576BE3D7-1D0D-CB61-B874-38CDF7196277}"/>
                </a:ext>
              </a:extLst>
            </p:cNvPr>
            <p:cNvCxnSpPr>
              <a:cxnSpLocks/>
            </p:cNvCxnSpPr>
            <p:nvPr/>
          </p:nvCxnSpPr>
          <p:spPr>
            <a:xfrm>
              <a:off x="3558139" y="5958038"/>
              <a:ext cx="0" cy="362553"/>
            </a:xfrm>
            <a:prstGeom prst="line">
              <a:avLst/>
            </a:prstGeom>
          </p:spPr>
          <p:style>
            <a:lnRef idx="2">
              <a:schemeClr val="accent1"/>
            </a:lnRef>
            <a:fillRef idx="0">
              <a:schemeClr val="accent1"/>
            </a:fillRef>
            <a:effectRef idx="1">
              <a:schemeClr val="accent1"/>
            </a:effectRef>
            <a:fontRef idx="minor">
              <a:schemeClr val="tx1"/>
            </a:fontRef>
          </p:style>
        </p:cxnSp>
        <p:sp>
          <p:nvSpPr>
            <p:cNvPr id="297" name="Rectangle 296">
              <a:extLst>
                <a:ext uri="{FF2B5EF4-FFF2-40B4-BE49-F238E27FC236}">
                  <a16:creationId xmlns:a16="http://schemas.microsoft.com/office/drawing/2014/main" id="{AB88A942-70F8-ACB3-7A23-A7479E41EA0A}"/>
                </a:ext>
              </a:extLst>
            </p:cNvPr>
            <p:cNvSpPr/>
            <p:nvPr/>
          </p:nvSpPr>
          <p:spPr>
            <a:xfrm>
              <a:off x="2629811" y="5980722"/>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298" name="Straight Arrow Connector 297">
              <a:extLst>
                <a:ext uri="{FF2B5EF4-FFF2-40B4-BE49-F238E27FC236}">
                  <a16:creationId xmlns:a16="http://schemas.microsoft.com/office/drawing/2014/main" id="{D14E3B8D-9173-8B72-F3DB-1A2D99179CDB}"/>
                </a:ext>
              </a:extLst>
            </p:cNvPr>
            <p:cNvCxnSpPr>
              <a:cxnSpLocks/>
              <a:stCxn id="231" idx="2"/>
              <a:endCxn id="297" idx="0"/>
            </p:cNvCxnSpPr>
            <p:nvPr/>
          </p:nvCxnSpPr>
          <p:spPr>
            <a:xfrm flipH="1">
              <a:off x="3055795" y="5740899"/>
              <a:ext cx="1023852" cy="23982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B4335690-0F9D-A01F-9915-3EB61E7ECC78}"/>
                </a:ext>
              </a:extLst>
            </p:cNvPr>
            <p:cNvSpPr txBox="1"/>
            <p:nvPr/>
          </p:nvSpPr>
          <p:spPr>
            <a:xfrm>
              <a:off x="2768867"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P6</a:t>
              </a:r>
              <a:endParaRPr lang="en-GB" b="1" dirty="0">
                <a:ln w="15875">
                  <a:solidFill>
                    <a:schemeClr val="bg1">
                      <a:lumMod val="95000"/>
                    </a:schemeClr>
                  </a:solidFill>
                </a:ln>
              </a:endParaRPr>
            </a:p>
          </p:txBody>
        </p:sp>
        <p:sp>
          <p:nvSpPr>
            <p:cNvPr id="354" name="Rectangle 353">
              <a:extLst>
                <a:ext uri="{FF2B5EF4-FFF2-40B4-BE49-F238E27FC236}">
                  <a16:creationId xmlns:a16="http://schemas.microsoft.com/office/drawing/2014/main" id="{AF752B3C-8210-9D7F-6FCA-771A15EA209A}"/>
                </a:ext>
              </a:extLst>
            </p:cNvPr>
            <p:cNvSpPr/>
            <p:nvPr/>
          </p:nvSpPr>
          <p:spPr>
            <a:xfrm>
              <a:off x="3668216" y="5948277"/>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359" name="Straight Arrow Connector 358">
              <a:extLst>
                <a:ext uri="{FF2B5EF4-FFF2-40B4-BE49-F238E27FC236}">
                  <a16:creationId xmlns:a16="http://schemas.microsoft.com/office/drawing/2014/main" id="{A258BDB7-B993-9BC6-E6FC-7526066A0071}"/>
                </a:ext>
              </a:extLst>
            </p:cNvPr>
            <p:cNvCxnSpPr>
              <a:cxnSpLocks/>
              <a:stCxn id="232" idx="2"/>
              <a:endCxn id="354" idx="0"/>
            </p:cNvCxnSpPr>
            <p:nvPr/>
          </p:nvCxnSpPr>
          <p:spPr>
            <a:xfrm>
              <a:off x="3037232" y="5803574"/>
              <a:ext cx="1056968" cy="144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8" name="Group 367">
            <a:extLst>
              <a:ext uri="{FF2B5EF4-FFF2-40B4-BE49-F238E27FC236}">
                <a16:creationId xmlns:a16="http://schemas.microsoft.com/office/drawing/2014/main" id="{B531E9E8-C51C-2CE8-46A0-0064A548196F}"/>
              </a:ext>
            </a:extLst>
          </p:cNvPr>
          <p:cNvGrpSpPr/>
          <p:nvPr/>
        </p:nvGrpSpPr>
        <p:grpSpPr>
          <a:xfrm>
            <a:off x="4595966" y="410496"/>
            <a:ext cx="5610207" cy="885726"/>
            <a:chOff x="4595966" y="410496"/>
            <a:chExt cx="5610207" cy="1302682"/>
          </a:xfrm>
        </p:grpSpPr>
        <p:sp>
          <p:nvSpPr>
            <p:cNvPr id="365" name="TextBox 364">
              <a:extLst>
                <a:ext uri="{FF2B5EF4-FFF2-40B4-BE49-F238E27FC236}">
                  <a16:creationId xmlns:a16="http://schemas.microsoft.com/office/drawing/2014/main" id="{EDFFB4FD-7363-CC0C-E775-7829CF796AEA}"/>
                </a:ext>
              </a:extLst>
            </p:cNvPr>
            <p:cNvSpPr txBox="1"/>
            <p:nvPr/>
          </p:nvSpPr>
          <p:spPr>
            <a:xfrm>
              <a:off x="4595966" y="410496"/>
              <a:ext cx="4670323" cy="646331"/>
            </a:xfrm>
            <a:prstGeom prst="rect">
              <a:avLst/>
            </a:prstGeom>
            <a:solidFill>
              <a:schemeClr val="bg1"/>
            </a:solidFill>
          </p:spPr>
          <p:txBody>
            <a:bodyPr wrap="square" rtlCol="0">
              <a:spAutoFit/>
            </a:bodyPr>
            <a:lstStyle/>
            <a:p>
              <a:r>
                <a:rPr lang="en-GB" dirty="0"/>
                <a:t>A “pivot” is chosen and everything larger than it is moved to the right of it</a:t>
              </a:r>
            </a:p>
          </p:txBody>
        </p:sp>
        <p:cxnSp>
          <p:nvCxnSpPr>
            <p:cNvPr id="367" name="Straight Arrow Connector 366">
              <a:extLst>
                <a:ext uri="{FF2B5EF4-FFF2-40B4-BE49-F238E27FC236}">
                  <a16:creationId xmlns:a16="http://schemas.microsoft.com/office/drawing/2014/main" id="{E97B196D-183D-B5A3-32BC-442A1FD410F6}"/>
                </a:ext>
              </a:extLst>
            </p:cNvPr>
            <p:cNvCxnSpPr>
              <a:cxnSpLocks/>
              <a:stCxn id="365" idx="3"/>
              <a:endCxn id="18" idx="0"/>
            </p:cNvCxnSpPr>
            <p:nvPr/>
          </p:nvCxnSpPr>
          <p:spPr>
            <a:xfrm>
              <a:off x="9266289" y="733663"/>
              <a:ext cx="939884" cy="979515"/>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5" name="Group 374">
            <a:extLst>
              <a:ext uri="{FF2B5EF4-FFF2-40B4-BE49-F238E27FC236}">
                <a16:creationId xmlns:a16="http://schemas.microsoft.com/office/drawing/2014/main" id="{6810D5F9-1C7B-C5A2-BAC7-41426A1C60D3}"/>
              </a:ext>
            </a:extLst>
          </p:cNvPr>
          <p:cNvGrpSpPr/>
          <p:nvPr/>
        </p:nvGrpSpPr>
        <p:grpSpPr>
          <a:xfrm>
            <a:off x="5608836" y="3643823"/>
            <a:ext cx="2998839" cy="3214177"/>
            <a:chOff x="4433882" y="-2823677"/>
            <a:chExt cx="2998839" cy="4727251"/>
          </a:xfrm>
        </p:grpSpPr>
        <p:sp>
          <p:nvSpPr>
            <p:cNvPr id="376" name="TextBox 375">
              <a:extLst>
                <a:ext uri="{FF2B5EF4-FFF2-40B4-BE49-F238E27FC236}">
                  <a16:creationId xmlns:a16="http://schemas.microsoft.com/office/drawing/2014/main" id="{C9E6E139-303B-607E-F188-2727D55DC67A}"/>
                </a:ext>
              </a:extLst>
            </p:cNvPr>
            <p:cNvSpPr txBox="1"/>
            <p:nvPr/>
          </p:nvSpPr>
          <p:spPr>
            <a:xfrm>
              <a:off x="4433882" y="138190"/>
              <a:ext cx="2998839" cy="1765384"/>
            </a:xfrm>
            <a:prstGeom prst="rect">
              <a:avLst/>
            </a:prstGeom>
            <a:solidFill>
              <a:schemeClr val="bg1"/>
            </a:solidFill>
          </p:spPr>
          <p:txBody>
            <a:bodyPr wrap="square" rtlCol="0">
              <a:spAutoFit/>
            </a:bodyPr>
            <a:lstStyle/>
            <a:p>
              <a:r>
                <a:rPr lang="en-GB" dirty="0"/>
                <a:t>The pivot is locked in place. It’s in the right position, and has split the array into one/two sub-arrays</a:t>
              </a:r>
            </a:p>
          </p:txBody>
        </p:sp>
        <p:cxnSp>
          <p:nvCxnSpPr>
            <p:cNvPr id="377" name="Straight Arrow Connector 376">
              <a:extLst>
                <a:ext uri="{FF2B5EF4-FFF2-40B4-BE49-F238E27FC236}">
                  <a16:creationId xmlns:a16="http://schemas.microsoft.com/office/drawing/2014/main" id="{7A229E53-5F37-F29F-C082-6AD716E6B79D}"/>
                </a:ext>
              </a:extLst>
            </p:cNvPr>
            <p:cNvCxnSpPr>
              <a:cxnSpLocks/>
              <a:stCxn id="376" idx="0"/>
              <a:endCxn id="260" idx="2"/>
            </p:cNvCxnSpPr>
            <p:nvPr/>
          </p:nvCxnSpPr>
          <p:spPr>
            <a:xfrm flipV="1">
              <a:off x="5933302" y="-2823677"/>
              <a:ext cx="0" cy="2961867"/>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7" name="Group 386">
            <a:extLst>
              <a:ext uri="{FF2B5EF4-FFF2-40B4-BE49-F238E27FC236}">
                <a16:creationId xmlns:a16="http://schemas.microsoft.com/office/drawing/2014/main" id="{03801D25-C8B3-73A9-0174-5748207B7984}"/>
              </a:ext>
            </a:extLst>
          </p:cNvPr>
          <p:cNvGrpSpPr/>
          <p:nvPr/>
        </p:nvGrpSpPr>
        <p:grpSpPr>
          <a:xfrm>
            <a:off x="914400" y="3396113"/>
            <a:ext cx="9758413" cy="903264"/>
            <a:chOff x="914400" y="3396113"/>
            <a:chExt cx="9758413" cy="903264"/>
          </a:xfrm>
        </p:grpSpPr>
        <p:sp>
          <p:nvSpPr>
            <p:cNvPr id="383" name="TextBox 382">
              <a:extLst>
                <a:ext uri="{FF2B5EF4-FFF2-40B4-BE49-F238E27FC236}">
                  <a16:creationId xmlns:a16="http://schemas.microsoft.com/office/drawing/2014/main" id="{32942A9C-DA38-F450-62D2-018F9A46A694}"/>
                </a:ext>
              </a:extLst>
            </p:cNvPr>
            <p:cNvSpPr txBox="1"/>
            <p:nvPr/>
          </p:nvSpPr>
          <p:spPr>
            <a:xfrm>
              <a:off x="1137852" y="3653046"/>
              <a:ext cx="5220929" cy="646331"/>
            </a:xfrm>
            <a:prstGeom prst="rect">
              <a:avLst/>
            </a:prstGeom>
            <a:solidFill>
              <a:schemeClr val="bg1"/>
            </a:solidFill>
          </p:spPr>
          <p:txBody>
            <a:bodyPr wrap="square" rtlCol="0">
              <a:spAutoFit/>
            </a:bodyPr>
            <a:lstStyle/>
            <a:p>
              <a:r>
                <a:rPr lang="en-GB" dirty="0"/>
                <a:t>The algorithm  is recursively applied to the two sub-arrays </a:t>
              </a:r>
            </a:p>
          </p:txBody>
        </p:sp>
        <p:sp>
          <p:nvSpPr>
            <p:cNvPr id="385" name="Arrow: Left-Right 384">
              <a:extLst>
                <a:ext uri="{FF2B5EF4-FFF2-40B4-BE49-F238E27FC236}">
                  <a16:creationId xmlns:a16="http://schemas.microsoft.com/office/drawing/2014/main" id="{83DD1679-D3B0-64B6-55E1-E247CDA89845}"/>
                </a:ext>
              </a:extLst>
            </p:cNvPr>
            <p:cNvSpPr/>
            <p:nvPr/>
          </p:nvSpPr>
          <p:spPr>
            <a:xfrm>
              <a:off x="914400" y="3397718"/>
              <a:ext cx="5438274" cy="173255"/>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Arrow: Left-Right 385">
              <a:extLst>
                <a:ext uri="{FF2B5EF4-FFF2-40B4-BE49-F238E27FC236}">
                  <a16:creationId xmlns:a16="http://schemas.microsoft.com/office/drawing/2014/main" id="{736B7069-4BEA-B326-2BDB-C6DB7D0AC3D0}"/>
                </a:ext>
              </a:extLst>
            </p:cNvPr>
            <p:cNvSpPr/>
            <p:nvPr/>
          </p:nvSpPr>
          <p:spPr>
            <a:xfrm>
              <a:off x="7748337" y="3396113"/>
              <a:ext cx="2924476" cy="174860"/>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7"/>
                                        </p:tgtEl>
                                      </p:cBhvr>
                                    </p:animEffect>
                                    <p:set>
                                      <p:cBhvr>
                                        <p:cTn id="15" dur="1" fill="hold">
                                          <p:stCondLst>
                                            <p:cond delay="499"/>
                                          </p:stCondLst>
                                        </p:cTn>
                                        <p:tgtEl>
                                          <p:spTgt spid="38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87"/>
                                        </p:tgtEl>
                                      </p:cBhvr>
                                    </p:animEffect>
                                    <p:set>
                                      <p:cBhvr>
                                        <p:cTn id="25" dur="1" fill="hold">
                                          <p:stCondLst>
                                            <p:cond delay="499"/>
                                          </p:stCondLst>
                                        </p:cTn>
                                        <p:tgtEl>
                                          <p:spTgt spid="3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500"/>
                                        <p:tgtEl>
                                          <p:spTgt spid="3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animEffect transition="in" filter="fade">
                                      <p:cBhvr>
                                        <p:cTn id="55" dur="500"/>
                                        <p:tgtEl>
                                          <p:spTgt spid="3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1"/>
                                        </p:tgtEl>
                                        <p:attrNameLst>
                                          <p:attrName>style.visibility</p:attrName>
                                        </p:attrNameLst>
                                      </p:cBhvr>
                                      <p:to>
                                        <p:strVal val="visible"/>
                                      </p:to>
                                    </p:set>
                                    <p:animEffect transition="in" filter="fade">
                                      <p:cBhvr>
                                        <p:cTn id="60" dur="500"/>
                                        <p:tgtEl>
                                          <p:spTgt spid="3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The classical implement uses recursion. The Quick Sort method starts by picking the pivot element to split the array into two sub-arrays. Then for each sub-array it calls itself recursively. The recursion ends when there are no more non-zero length sub-arrays left.</a:t>
            </a:r>
          </a:p>
          <a:p>
            <a:endParaRPr lang="en-GB" dirty="0"/>
          </a:p>
        </p:txBody>
      </p:sp>
      <p:pic>
        <p:nvPicPr>
          <p:cNvPr id="6" name="Screen Recording 5">
            <a:hlinkClick r:id="" action="ppaction://media"/>
            <a:extLst>
              <a:ext uri="{FF2B5EF4-FFF2-40B4-BE49-F238E27FC236}">
                <a16:creationId xmlns:a16="http://schemas.microsoft.com/office/drawing/2014/main" id="{EEDFB2A7-CDD8-6F3A-6D43-924BCD84E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308" y="1287411"/>
            <a:ext cx="5600700" cy="2552700"/>
          </a:xfrm>
          <a:prstGeom prst="rect">
            <a:avLst/>
          </a:prstGeom>
        </p:spPr>
      </p:pic>
      <p:grpSp>
        <p:nvGrpSpPr>
          <p:cNvPr id="126" name="Group 125">
            <a:extLst>
              <a:ext uri="{FF2B5EF4-FFF2-40B4-BE49-F238E27FC236}">
                <a16:creationId xmlns:a16="http://schemas.microsoft.com/office/drawing/2014/main" id="{E2A8087B-0DFA-EDC2-B265-EE22B42FEA71}"/>
              </a:ext>
            </a:extLst>
          </p:cNvPr>
          <p:cNvGrpSpPr/>
          <p:nvPr/>
        </p:nvGrpSpPr>
        <p:grpSpPr>
          <a:xfrm>
            <a:off x="6525928" y="219776"/>
            <a:ext cx="5598695" cy="6306152"/>
            <a:chOff x="6525928" y="219776"/>
            <a:chExt cx="5598695" cy="6306152"/>
          </a:xfrm>
        </p:grpSpPr>
        <p:sp>
          <p:nvSpPr>
            <p:cNvPr id="12" name="Flowchart: Process 11">
              <a:extLst>
                <a:ext uri="{FF2B5EF4-FFF2-40B4-BE49-F238E27FC236}">
                  <a16:creationId xmlns:a16="http://schemas.microsoft.com/office/drawing/2014/main" id="{EBE21479-455B-D0EE-94D7-F7509CDFA045}"/>
                </a:ext>
              </a:extLst>
            </p:cNvPr>
            <p:cNvSpPr/>
            <p:nvPr/>
          </p:nvSpPr>
          <p:spPr>
            <a:xfrm>
              <a:off x="8767579" y="1405290"/>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pivot</a:t>
              </a:r>
            </a:p>
          </p:txBody>
        </p:sp>
        <p:sp>
          <p:nvSpPr>
            <p:cNvPr id="13" name="Flowchart: Decision 12">
              <a:extLst>
                <a:ext uri="{FF2B5EF4-FFF2-40B4-BE49-F238E27FC236}">
                  <a16:creationId xmlns:a16="http://schemas.microsoft.com/office/drawing/2014/main" id="{C02A2C1D-846E-6965-2FEE-A82BAF91C722}"/>
                </a:ext>
              </a:extLst>
            </p:cNvPr>
            <p:cNvSpPr/>
            <p:nvPr/>
          </p:nvSpPr>
          <p:spPr>
            <a:xfrm>
              <a:off x="8132312" y="2079059"/>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14" name="Flowchart: Decision 13">
              <a:extLst>
                <a:ext uri="{FF2B5EF4-FFF2-40B4-BE49-F238E27FC236}">
                  <a16:creationId xmlns:a16="http://schemas.microsoft.com/office/drawing/2014/main" id="{481C87FF-AD4D-0820-BA8F-6EC2D9104B3F}"/>
                </a:ext>
              </a:extLst>
            </p:cNvPr>
            <p:cNvSpPr/>
            <p:nvPr/>
          </p:nvSpPr>
          <p:spPr>
            <a:xfrm>
              <a:off x="8132312" y="3867754"/>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16" name="Flowchart: Connector 15">
              <a:extLst>
                <a:ext uri="{FF2B5EF4-FFF2-40B4-BE49-F238E27FC236}">
                  <a16:creationId xmlns:a16="http://schemas.microsoft.com/office/drawing/2014/main" id="{4F90835C-0334-5408-226F-6A85CEAA7E96}"/>
                </a:ext>
              </a:extLst>
            </p:cNvPr>
            <p:cNvSpPr/>
            <p:nvPr/>
          </p:nvSpPr>
          <p:spPr>
            <a:xfrm>
              <a:off x="9133339" y="86627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67966128-9D67-720E-3C75-33EC3FEE3D16}"/>
                </a:ext>
              </a:extLst>
            </p:cNvPr>
            <p:cNvSpPr/>
            <p:nvPr/>
          </p:nvSpPr>
          <p:spPr>
            <a:xfrm>
              <a:off x="9133339" y="5090160"/>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329BAD1-C078-5E8E-2BD4-BBF0F348AD48}"/>
                </a:ext>
              </a:extLst>
            </p:cNvPr>
            <p:cNvCxnSpPr>
              <a:stCxn id="16" idx="4"/>
              <a:endCxn id="12" idx="0"/>
            </p:cNvCxnSpPr>
            <p:nvPr/>
          </p:nvCxnSpPr>
          <p:spPr>
            <a:xfrm>
              <a:off x="9287343" y="1174282"/>
              <a:ext cx="0" cy="231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0063F37-5EA2-7518-FE24-5188EC8303E7}"/>
                </a:ext>
              </a:extLst>
            </p:cNvPr>
            <p:cNvCxnSpPr>
              <a:cxnSpLocks/>
              <a:stCxn id="12" idx="2"/>
              <a:endCxn id="13" idx="0"/>
            </p:cNvCxnSpPr>
            <p:nvPr/>
          </p:nvCxnSpPr>
          <p:spPr>
            <a:xfrm>
              <a:off x="9287343" y="1828801"/>
              <a:ext cx="1" cy="250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ACAF1D-689E-F1C2-8290-2776D83E71A8}"/>
                </a:ext>
              </a:extLst>
            </p:cNvPr>
            <p:cNvCxnSpPr>
              <a:cxnSpLocks/>
              <a:stCxn id="13" idx="2"/>
              <a:endCxn id="34" idx="0"/>
            </p:cNvCxnSpPr>
            <p:nvPr/>
          </p:nvCxnSpPr>
          <p:spPr>
            <a:xfrm flipH="1">
              <a:off x="9287343" y="3022333"/>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02452E-D6D0-044F-84ED-E22D5C919ECC}"/>
                </a:ext>
              </a:extLst>
            </p:cNvPr>
            <p:cNvCxnSpPr>
              <a:cxnSpLocks/>
              <a:stCxn id="14" idx="2"/>
              <a:endCxn id="17" idx="0"/>
            </p:cNvCxnSpPr>
            <p:nvPr/>
          </p:nvCxnSpPr>
          <p:spPr>
            <a:xfrm flipH="1">
              <a:off x="9287343" y="4811028"/>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Connector 33">
              <a:extLst>
                <a:ext uri="{FF2B5EF4-FFF2-40B4-BE49-F238E27FC236}">
                  <a16:creationId xmlns:a16="http://schemas.microsoft.com/office/drawing/2014/main" id="{A319A1D5-F3A6-B7C0-3F09-62B9680BD26D}"/>
                </a:ext>
              </a:extLst>
            </p:cNvPr>
            <p:cNvSpPr/>
            <p:nvPr/>
          </p:nvSpPr>
          <p:spPr>
            <a:xfrm>
              <a:off x="9133339" y="325013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C51587FE-351A-45DD-7AF2-7B14F0156B8D}"/>
                </a:ext>
              </a:extLst>
            </p:cNvPr>
            <p:cNvCxnSpPr>
              <a:cxnSpLocks/>
              <a:stCxn id="34" idx="4"/>
              <a:endCxn id="14" idx="0"/>
            </p:cNvCxnSpPr>
            <p:nvPr/>
          </p:nvCxnSpPr>
          <p:spPr>
            <a:xfrm>
              <a:off x="9287343" y="3558139"/>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53CCDE75-1C40-93AC-DA82-728DEDC625C4}"/>
                </a:ext>
              </a:extLst>
            </p:cNvPr>
            <p:cNvCxnSpPr>
              <a:cxnSpLocks/>
              <a:stCxn id="13" idx="1"/>
              <a:endCxn id="16" idx="2"/>
            </p:cNvCxnSpPr>
            <p:nvPr/>
          </p:nvCxnSpPr>
          <p:spPr>
            <a:xfrm rot="10800000" flipH="1">
              <a:off x="8132311" y="1020278"/>
              <a:ext cx="1001027" cy="1530418"/>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FF26AE07-C585-6B48-D797-E682300E4A4E}"/>
                </a:ext>
              </a:extLst>
            </p:cNvPr>
            <p:cNvCxnSpPr>
              <a:cxnSpLocks/>
              <a:stCxn id="93" idx="2"/>
              <a:endCxn id="34" idx="2"/>
            </p:cNvCxnSpPr>
            <p:nvPr/>
          </p:nvCxnSpPr>
          <p:spPr>
            <a:xfrm rot="10800000">
              <a:off x="9133339" y="3404136"/>
              <a:ext cx="12700" cy="2435191"/>
            </a:xfrm>
            <a:prstGeom prst="bentConnector3">
              <a:avLst>
                <a:gd name="adj1" fmla="val 99852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8FAE0CA0-D57B-877C-9F40-46AAEF399170}"/>
                </a:ext>
              </a:extLst>
            </p:cNvPr>
            <p:cNvCxnSpPr>
              <a:cxnSpLocks/>
              <a:stCxn id="93" idx="6"/>
              <a:endCxn id="17" idx="6"/>
            </p:cNvCxnSpPr>
            <p:nvPr/>
          </p:nvCxnSpPr>
          <p:spPr>
            <a:xfrm flipV="1">
              <a:off x="9441347" y="5244164"/>
              <a:ext cx="12700" cy="595162"/>
            </a:xfrm>
            <a:prstGeom prst="bentConnector3">
              <a:avLst>
                <a:gd name="adj1" fmla="val 106673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2E5948-98AA-ABC3-2D11-5E9D0310826C}"/>
                </a:ext>
              </a:extLst>
            </p:cNvPr>
            <p:cNvCxnSpPr>
              <a:cxnSpLocks/>
              <a:stCxn id="14" idx="3"/>
              <a:endCxn id="16" idx="6"/>
            </p:cNvCxnSpPr>
            <p:nvPr/>
          </p:nvCxnSpPr>
          <p:spPr>
            <a:xfrm flipH="1" flipV="1">
              <a:off x="9441347" y="1020278"/>
              <a:ext cx="1001028" cy="3319113"/>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Flowchart: Connector 92">
              <a:extLst>
                <a:ext uri="{FF2B5EF4-FFF2-40B4-BE49-F238E27FC236}">
                  <a16:creationId xmlns:a16="http://schemas.microsoft.com/office/drawing/2014/main" id="{B24FCB16-B3F3-907A-5BDE-B24454AA2ECE}"/>
                </a:ext>
              </a:extLst>
            </p:cNvPr>
            <p:cNvSpPr/>
            <p:nvPr/>
          </p:nvSpPr>
          <p:spPr>
            <a:xfrm>
              <a:off x="9133339" y="568532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FF72620A-AD44-A772-7CD1-30C52E7BDACB}"/>
                </a:ext>
              </a:extLst>
            </p:cNvPr>
            <p:cNvCxnSpPr>
              <a:cxnSpLocks/>
              <a:stCxn id="17" idx="4"/>
              <a:endCxn id="93" idx="0"/>
            </p:cNvCxnSpPr>
            <p:nvPr/>
          </p:nvCxnSpPr>
          <p:spPr>
            <a:xfrm>
              <a:off x="9287343" y="5398168"/>
              <a:ext cx="0"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9E52676-4A39-44C2-70A2-A4AA3816A4C9}"/>
                </a:ext>
              </a:extLst>
            </p:cNvPr>
            <p:cNvCxnSpPr>
              <a:cxnSpLocks/>
              <a:stCxn id="111" idx="2"/>
              <a:endCxn id="16" idx="0"/>
            </p:cNvCxnSpPr>
            <p:nvPr/>
          </p:nvCxnSpPr>
          <p:spPr>
            <a:xfrm flipH="1">
              <a:off x="9287343" y="51976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85F7962-1BA2-0999-FA08-E55BB4D00951}"/>
                </a:ext>
              </a:extLst>
            </p:cNvPr>
            <p:cNvCxnSpPr>
              <a:cxnSpLocks/>
              <a:stCxn id="93" idx="4"/>
              <a:endCxn id="109" idx="0"/>
            </p:cNvCxnSpPr>
            <p:nvPr/>
          </p:nvCxnSpPr>
          <p:spPr>
            <a:xfrm>
              <a:off x="9287343" y="599333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Flowchart: Terminator 108">
              <a:extLst>
                <a:ext uri="{FF2B5EF4-FFF2-40B4-BE49-F238E27FC236}">
                  <a16:creationId xmlns:a16="http://schemas.microsoft.com/office/drawing/2014/main" id="{8D7E1DD4-56E0-7ABE-A165-9B527889599E}"/>
                </a:ext>
              </a:extLst>
            </p:cNvPr>
            <p:cNvSpPr/>
            <p:nvPr/>
          </p:nvSpPr>
          <p:spPr>
            <a:xfrm>
              <a:off x="8652076" y="630454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lowchart: Terminator 110">
              <a:extLst>
                <a:ext uri="{FF2B5EF4-FFF2-40B4-BE49-F238E27FC236}">
                  <a16:creationId xmlns:a16="http://schemas.microsoft.com/office/drawing/2014/main" id="{B5D8C3C2-44B6-75F5-66A0-E80A5092313C}"/>
                </a:ext>
              </a:extLst>
            </p:cNvPr>
            <p:cNvSpPr/>
            <p:nvPr/>
          </p:nvSpPr>
          <p:spPr>
            <a:xfrm>
              <a:off x="8547000" y="21977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QuickSort</a:t>
              </a:r>
              <a:endParaRPr lang="en-GB" dirty="0"/>
            </a:p>
          </p:txBody>
        </p:sp>
        <p:sp>
          <p:nvSpPr>
            <p:cNvPr id="116" name="TextBox 115">
              <a:extLst>
                <a:ext uri="{FF2B5EF4-FFF2-40B4-BE49-F238E27FC236}">
                  <a16:creationId xmlns:a16="http://schemas.microsoft.com/office/drawing/2014/main" id="{717AC4CE-277A-FC08-A5BA-92C34D1CF499}"/>
                </a:ext>
              </a:extLst>
            </p:cNvPr>
            <p:cNvSpPr txBox="1"/>
            <p:nvPr/>
          </p:nvSpPr>
          <p:spPr>
            <a:xfrm>
              <a:off x="7815714" y="2492943"/>
              <a:ext cx="567890" cy="369332"/>
            </a:xfrm>
            <a:prstGeom prst="rect">
              <a:avLst/>
            </a:prstGeom>
            <a:noFill/>
          </p:spPr>
          <p:txBody>
            <a:bodyPr wrap="square" rtlCol="0">
              <a:spAutoFit/>
            </a:bodyPr>
            <a:lstStyle/>
            <a:p>
              <a:r>
                <a:rPr lang="en-GB" dirty="0"/>
                <a:t>Yes</a:t>
              </a:r>
            </a:p>
          </p:txBody>
        </p:sp>
        <p:sp>
          <p:nvSpPr>
            <p:cNvPr id="117" name="TextBox 116">
              <a:extLst>
                <a:ext uri="{FF2B5EF4-FFF2-40B4-BE49-F238E27FC236}">
                  <a16:creationId xmlns:a16="http://schemas.microsoft.com/office/drawing/2014/main" id="{425B1886-7790-965C-5BFF-2BD5A4EBCCF1}"/>
                </a:ext>
              </a:extLst>
            </p:cNvPr>
            <p:cNvSpPr txBox="1"/>
            <p:nvPr/>
          </p:nvSpPr>
          <p:spPr>
            <a:xfrm>
              <a:off x="10384055" y="4310513"/>
              <a:ext cx="627246" cy="369332"/>
            </a:xfrm>
            <a:prstGeom prst="rect">
              <a:avLst/>
            </a:prstGeom>
            <a:noFill/>
          </p:spPr>
          <p:txBody>
            <a:bodyPr wrap="square" rtlCol="0">
              <a:spAutoFit/>
            </a:bodyPr>
            <a:lstStyle/>
            <a:p>
              <a:r>
                <a:rPr lang="en-GB" dirty="0"/>
                <a:t>Yes</a:t>
              </a:r>
            </a:p>
          </p:txBody>
        </p:sp>
        <p:sp>
          <p:nvSpPr>
            <p:cNvPr id="118" name="TextBox 117">
              <a:extLst>
                <a:ext uri="{FF2B5EF4-FFF2-40B4-BE49-F238E27FC236}">
                  <a16:creationId xmlns:a16="http://schemas.microsoft.com/office/drawing/2014/main" id="{5DB1E952-11C5-3342-4FD6-5BCF21238AC1}"/>
                </a:ext>
              </a:extLst>
            </p:cNvPr>
            <p:cNvSpPr txBox="1"/>
            <p:nvPr/>
          </p:nvSpPr>
          <p:spPr>
            <a:xfrm>
              <a:off x="9259505" y="2943726"/>
              <a:ext cx="518160" cy="369332"/>
            </a:xfrm>
            <a:prstGeom prst="rect">
              <a:avLst/>
            </a:prstGeom>
            <a:noFill/>
          </p:spPr>
          <p:txBody>
            <a:bodyPr wrap="square" rtlCol="0">
              <a:spAutoFit/>
            </a:bodyPr>
            <a:lstStyle/>
            <a:p>
              <a:r>
                <a:rPr lang="en-GB" dirty="0"/>
                <a:t>No</a:t>
              </a:r>
            </a:p>
          </p:txBody>
        </p:sp>
        <p:sp>
          <p:nvSpPr>
            <p:cNvPr id="119" name="TextBox 118">
              <a:extLst>
                <a:ext uri="{FF2B5EF4-FFF2-40B4-BE49-F238E27FC236}">
                  <a16:creationId xmlns:a16="http://schemas.microsoft.com/office/drawing/2014/main" id="{95C42737-30A2-7EEF-77C1-3CA53236F51E}"/>
                </a:ext>
              </a:extLst>
            </p:cNvPr>
            <p:cNvSpPr txBox="1"/>
            <p:nvPr/>
          </p:nvSpPr>
          <p:spPr>
            <a:xfrm>
              <a:off x="9267526" y="4751672"/>
              <a:ext cx="518160" cy="369332"/>
            </a:xfrm>
            <a:prstGeom prst="rect">
              <a:avLst/>
            </a:prstGeom>
            <a:noFill/>
          </p:spPr>
          <p:txBody>
            <a:bodyPr wrap="square" rtlCol="0">
              <a:spAutoFit/>
            </a:bodyPr>
            <a:lstStyle/>
            <a:p>
              <a:r>
                <a:rPr lang="en-GB" dirty="0"/>
                <a:t>No</a:t>
              </a:r>
            </a:p>
          </p:txBody>
        </p:sp>
        <p:sp>
          <p:nvSpPr>
            <p:cNvPr id="120" name="TextBox 119">
              <a:extLst>
                <a:ext uri="{FF2B5EF4-FFF2-40B4-BE49-F238E27FC236}">
                  <a16:creationId xmlns:a16="http://schemas.microsoft.com/office/drawing/2014/main" id="{CC1FF289-C9DA-F148-9518-AD2F9CD70A9D}"/>
                </a:ext>
              </a:extLst>
            </p:cNvPr>
            <p:cNvSpPr txBox="1"/>
            <p:nvPr/>
          </p:nvSpPr>
          <p:spPr>
            <a:xfrm>
              <a:off x="6525928" y="1771048"/>
              <a:ext cx="1491916" cy="369332"/>
            </a:xfrm>
            <a:prstGeom prst="rect">
              <a:avLst/>
            </a:prstGeom>
            <a:noFill/>
          </p:spPr>
          <p:txBody>
            <a:bodyPr wrap="square" rtlCol="0">
              <a:spAutoFit/>
            </a:bodyPr>
            <a:lstStyle/>
            <a:p>
              <a:r>
                <a:rPr lang="en-GB" dirty="0"/>
                <a:t>Recursion A</a:t>
              </a:r>
            </a:p>
          </p:txBody>
        </p:sp>
        <p:sp>
          <p:nvSpPr>
            <p:cNvPr id="121" name="TextBox 120">
              <a:extLst>
                <a:ext uri="{FF2B5EF4-FFF2-40B4-BE49-F238E27FC236}">
                  <a16:creationId xmlns:a16="http://schemas.microsoft.com/office/drawing/2014/main" id="{9FA327DA-7DD5-E6D9-FAD8-55217D9F50F2}"/>
                </a:ext>
              </a:extLst>
            </p:cNvPr>
            <p:cNvSpPr txBox="1"/>
            <p:nvPr/>
          </p:nvSpPr>
          <p:spPr>
            <a:xfrm>
              <a:off x="10632707" y="3723373"/>
              <a:ext cx="1491916" cy="369332"/>
            </a:xfrm>
            <a:prstGeom prst="rect">
              <a:avLst/>
            </a:prstGeom>
            <a:noFill/>
          </p:spPr>
          <p:txBody>
            <a:bodyPr wrap="square" rtlCol="0">
              <a:spAutoFit/>
            </a:bodyPr>
            <a:lstStyle/>
            <a:p>
              <a:r>
                <a:rPr lang="en-GB" dirty="0"/>
                <a:t>Recursion B</a:t>
              </a:r>
            </a:p>
          </p:txBody>
        </p:sp>
        <p:sp>
          <p:nvSpPr>
            <p:cNvPr id="122" name="TextBox 121">
              <a:extLst>
                <a:ext uri="{FF2B5EF4-FFF2-40B4-BE49-F238E27FC236}">
                  <a16:creationId xmlns:a16="http://schemas.microsoft.com/office/drawing/2014/main" id="{087B536C-2F7C-4095-EEB9-15330794875D}"/>
                </a:ext>
              </a:extLst>
            </p:cNvPr>
            <p:cNvSpPr txBox="1"/>
            <p:nvPr/>
          </p:nvSpPr>
          <p:spPr>
            <a:xfrm>
              <a:off x="7881487" y="5802430"/>
              <a:ext cx="1147010" cy="369332"/>
            </a:xfrm>
            <a:prstGeom prst="rect">
              <a:avLst/>
            </a:prstGeom>
            <a:noFill/>
          </p:spPr>
          <p:txBody>
            <a:bodyPr wrap="square" rtlCol="0">
              <a:spAutoFit/>
            </a:bodyPr>
            <a:lstStyle/>
            <a:p>
              <a:r>
                <a:rPr lang="en-GB" dirty="0"/>
                <a:t>Return A</a:t>
              </a:r>
            </a:p>
          </p:txBody>
        </p:sp>
        <p:sp>
          <p:nvSpPr>
            <p:cNvPr id="123" name="TextBox 122">
              <a:extLst>
                <a:ext uri="{FF2B5EF4-FFF2-40B4-BE49-F238E27FC236}">
                  <a16:creationId xmlns:a16="http://schemas.microsoft.com/office/drawing/2014/main" id="{C97FAC3E-D32F-0C31-A8A0-3FDE8946F35F}"/>
                </a:ext>
              </a:extLst>
            </p:cNvPr>
            <p:cNvSpPr txBox="1"/>
            <p:nvPr/>
          </p:nvSpPr>
          <p:spPr>
            <a:xfrm>
              <a:off x="9650931" y="5820075"/>
              <a:ext cx="1147010" cy="369332"/>
            </a:xfrm>
            <a:prstGeom prst="rect">
              <a:avLst/>
            </a:prstGeom>
            <a:noFill/>
          </p:spPr>
          <p:txBody>
            <a:bodyPr wrap="square" rtlCol="0">
              <a:spAutoFit/>
            </a:bodyPr>
            <a:lstStyle/>
            <a:p>
              <a:r>
                <a:rPr lang="en-GB" dirty="0"/>
                <a:t>Return B</a:t>
              </a:r>
            </a:p>
          </p:txBody>
        </p:sp>
      </p:grpSp>
    </p:spTree>
    <p:extLst>
      <p:ext uri="{BB962C8B-B14F-4D97-AF65-F5344CB8AC3E}">
        <p14:creationId xmlns:p14="http://schemas.microsoft.com/office/powerpoint/2010/main" val="3304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So why can’t I just call sort()?</a:t>
            </a:r>
          </a:p>
        </p:txBody>
      </p:sp>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a:bodyPr>
          <a:lstStyle/>
          <a:p>
            <a:r>
              <a:rPr lang="en-GB" b="0" dirty="0"/>
              <a:t>Probably can most of the time – default implementations are pretty efficient</a:t>
            </a:r>
          </a:p>
          <a:p>
            <a:r>
              <a:rPr lang="en-GB" b="0" dirty="0"/>
              <a:t>Edge cases:</a:t>
            </a:r>
          </a:p>
          <a:p>
            <a:pPr lvl="1"/>
            <a:r>
              <a:rPr lang="en-GB" b="0" dirty="0"/>
              <a:t>Only the first </a:t>
            </a:r>
            <a:r>
              <a:rPr lang="en-GB" dirty="0"/>
              <a:t>few elements needed</a:t>
            </a:r>
          </a:p>
          <a:p>
            <a:pPr lvl="1"/>
            <a:r>
              <a:rPr lang="en-GB" b="0" dirty="0"/>
              <a:t>Input data is almost sorted</a:t>
            </a:r>
          </a:p>
          <a:p>
            <a:pPr lvl="1"/>
            <a:r>
              <a:rPr lang="en-GB" dirty="0"/>
              <a:t>Input data is changing concurrently (</a:t>
            </a:r>
            <a:r>
              <a:rPr lang="en-GB" dirty="0" err="1"/>
              <a:t>HeapSort</a:t>
            </a:r>
            <a:r>
              <a:rPr lang="en-GB" dirty="0"/>
              <a:t> and Heaps – see another Workshop)</a:t>
            </a:r>
          </a:p>
          <a:p>
            <a:pPr lvl="1"/>
            <a:r>
              <a:rPr lang="en-GB" dirty="0"/>
              <a:t>Finite set of possible values (true</a:t>
            </a:r>
            <a:r>
              <a:rPr lang="en-GB"/>
              <a:t>/false, days of week, </a:t>
            </a:r>
            <a:endParaRPr lang="en-GB" b="0"/>
          </a:p>
          <a:p>
            <a:endParaRPr lang="en-GB" b="0" dirty="0"/>
          </a:p>
        </p:txBody>
      </p:sp>
    </p:spTree>
    <p:extLst>
      <p:ext uri="{BB962C8B-B14F-4D97-AF65-F5344CB8AC3E}">
        <p14:creationId xmlns:p14="http://schemas.microsoft.com/office/powerpoint/2010/main" val="4121287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A Quant might look at it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lnSpcReduction="10000"/>
              </a:bodyPr>
              <a:lstStyle/>
              <a:p>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𝐿𝑎𝑛𝑑𝑖𝑛𝑔</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𝐽𝑜𝑏</m:t>
                    </m:r>
                    <m:r>
                      <a:rPr lang="en-GB" b="0" i="1" smtClean="0">
                        <a:latin typeface="Cambria Math" panose="02040503050406030204" pitchFamily="18" charset="0"/>
                      </a:rPr>
                      <m:t>=</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𝑃𝑎𝑠𝑠𝑖𝑛𝑔</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𝐼𝑛𝑡𝑒𝑣𝑖𝑒𝑤</m:t>
                    </m:r>
                  </m:oMath>
                </a14:m>
                <a:endParaRPr lang="en-GB" b="0" dirty="0"/>
              </a:p>
              <a:p>
                <a:r>
                  <a:rPr lang="en-GB" b="0" dirty="0"/>
                  <a:t>So if you work on fine-tuning your CV and your online profile, you’ll increase the </a:t>
                </a:r>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oMath>
                </a14:m>
                <a:endParaRPr lang="en-GB" b="0" dirty="0"/>
              </a:p>
              <a:p>
                <a:r>
                  <a:rPr lang="en-GB" b="0" dirty="0"/>
                  <a:t>But if you work on learning DSA topics AND mention them in your CV AND are able to answer questions at the interview you’ll increase both </a:t>
                </a:r>
                <a:r>
                  <a:rPr lang="en-GB" b="0" dirty="0" err="1"/>
                  <a:t>probabities</a:t>
                </a:r>
                <a:r>
                  <a:rPr lang="en-GB" b="0" dirty="0"/>
                  <a:t>.</a:t>
                </a:r>
              </a:p>
              <a:p>
                <a:r>
                  <a:rPr lang="en-GB" b="0" dirty="0"/>
                  <a:t>Say it’s improved the chances of each by 10%.</a:t>
                </a:r>
              </a:p>
              <a:p>
                <a:r>
                  <a:rPr lang="en-GB" dirty="0"/>
                  <a:t>Well, as we all know 10% + 10% = 21%</a:t>
                </a:r>
                <a:endParaRPr lang="en-GB" b="0" dirty="0"/>
              </a:p>
            </p:txBody>
          </p:sp>
        </mc:Choice>
        <mc:Fallback xmlns="">
          <p:sp>
            <p:nvSpPr>
              <p:cNvPr id="3" name="Content Placeholder 2">
                <a:extLst>
                  <a:ext uri="{FF2B5EF4-FFF2-40B4-BE49-F238E27FC236}">
                    <a16:creationId xmlns:a16="http://schemas.microsoft.com/office/drawing/2014/main" id="{562A6116-A9C7-8425-BD36-4FC595D60BC7}"/>
                  </a:ext>
                </a:extLst>
              </p:cNvPr>
              <p:cNvSpPr>
                <a:spLocks noGrp="1" noRot="1" noChangeAspect="1" noMove="1" noResize="1" noEditPoints="1" noAdjustHandles="1" noChangeArrowheads="1" noChangeShapeType="1" noTextEdit="1"/>
              </p:cNvSpPr>
              <p:nvPr>
                <p:ph idx="1"/>
              </p:nvPr>
            </p:nvSpPr>
            <p:spPr>
              <a:blipFill>
                <a:blip r:embed="rId2"/>
                <a:stretch>
                  <a:fillRect l="-1043" r="-1275"/>
                </a:stretch>
              </a:blipFill>
            </p:spPr>
            <p:txBody>
              <a:bodyPr/>
              <a:lstStyle/>
              <a:p>
                <a:r>
                  <a:rPr lang="en-GB">
                    <a:noFill/>
                  </a:rPr>
                  <a:t> </a:t>
                </a:r>
              </a:p>
            </p:txBody>
          </p:sp>
        </mc:Fallback>
      </mc:AlternateContent>
    </p:spTree>
    <p:extLst>
      <p:ext uri="{BB962C8B-B14F-4D97-AF65-F5344CB8AC3E}">
        <p14:creationId xmlns:p14="http://schemas.microsoft.com/office/powerpoint/2010/main" val="1767324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1938992"/>
          </a:xfrm>
          <a:prstGeom prst="rect">
            <a:avLst/>
          </a:prstGeom>
          <a:noFill/>
        </p:spPr>
        <p:txBody>
          <a:bodyPr wrap="square">
            <a:spAutoFit/>
          </a:bodyPr>
          <a:lstStyle/>
          <a:p>
            <a:r>
              <a:rPr lang="en-GB" sz="4000" dirty="0"/>
              <a:t>Either way: You have to understand something about sorting algorithms</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Therefore, you DO NOT NEED to learn programming before you learn about algorithms</a:t>
            </a:r>
          </a:p>
          <a:p>
            <a:pPr lvl="1"/>
            <a:r>
              <a:rPr lang="en-GB" dirty="0"/>
              <a:t>Euclid greatest common divisors – now used in encryption tech</a:t>
            </a:r>
          </a:p>
          <a:p>
            <a:endParaRPr lang="en-GB" dirty="0"/>
          </a:p>
          <a:p>
            <a:r>
              <a:rPr lang="en-GB"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I+1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imperative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2497</TotalTime>
  <Words>3594</Words>
  <Application>Microsoft Office PowerPoint</Application>
  <PresentationFormat>Widescreen</PresentationFormat>
  <Paragraphs>711</Paragraphs>
  <Slides>38</Slides>
  <Notes>24</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Aptos</vt:lpstr>
      <vt:lpstr>Aptos Display</vt:lpstr>
      <vt:lpstr>Arial</vt:lpstr>
      <vt:lpstr>Britannic Bold</vt:lpstr>
      <vt:lpstr>Calibri</vt:lpstr>
      <vt:lpstr>Cambria Math</vt:lpstr>
      <vt:lpstr>Cascadia Code</vt:lpstr>
      <vt:lpstr>Cascadia Mono</vt:lpstr>
      <vt:lpstr>CMMI6</vt:lpstr>
      <vt:lpstr>CMMI8</vt:lpstr>
      <vt:lpstr>CMR8</vt:lpstr>
      <vt:lpstr>CMSY8</vt:lpstr>
      <vt:lpstr>Consolas</vt:lpstr>
      <vt:lpstr>NimbusRomNo9L-Regu</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Robo-footballer training</vt:lpstr>
      <vt:lpstr>Algorithms are in nature</vt:lpstr>
      <vt:lpstr>Algorithms are in everyday life</vt:lpstr>
      <vt:lpstr>PowerPoint Presentation</vt:lpstr>
      <vt:lpstr>Universe of algorithms in programming</vt:lpstr>
      <vt:lpstr>First look at Sorting</vt:lpstr>
      <vt:lpstr>Insertion Sort</vt:lpstr>
      <vt:lpstr>Merge Sort 2</vt:lpstr>
      <vt:lpstr>Pseudocode: recursive function call</vt:lpstr>
      <vt:lpstr>Call structure: recursive function call</vt:lpstr>
      <vt:lpstr>Appreciating the art of algorithms A look ahead to the next workshop</vt:lpstr>
      <vt:lpstr>Takeaways</vt:lpstr>
      <vt:lpstr>Homework Challenge Beat the Rock-Paper-Scissors Bot</vt:lpstr>
      <vt:lpstr>PowerPoint Presentation</vt:lpstr>
      <vt:lpstr>End of General Introduction</vt:lpstr>
      <vt:lpstr>A personal career path</vt:lpstr>
      <vt:lpstr>Insertion Sort</vt:lpstr>
      <vt:lpstr>Selection Sort</vt:lpstr>
      <vt:lpstr>Bubble Sort</vt:lpstr>
      <vt:lpstr>Merge Sort</vt:lpstr>
      <vt:lpstr>Merge Sort 2</vt:lpstr>
      <vt:lpstr>Quick Sort</vt:lpstr>
      <vt:lpstr>Quick Sort</vt:lpstr>
      <vt:lpstr>So why can’t I just call sort()?</vt:lpstr>
      <vt:lpstr>A Quant might look at it like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27</cp:revision>
  <dcterms:created xsi:type="dcterms:W3CDTF">2024-04-22T08:17:54Z</dcterms:created>
  <dcterms:modified xsi:type="dcterms:W3CDTF">2024-07-13T09:19:25Z</dcterms:modified>
</cp:coreProperties>
</file>